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313" r:id="rId4"/>
    <p:sldId id="317" r:id="rId5"/>
    <p:sldId id="292" r:id="rId6"/>
    <p:sldId id="258" r:id="rId7"/>
    <p:sldId id="259" r:id="rId8"/>
    <p:sldId id="314" r:id="rId9"/>
    <p:sldId id="302" r:id="rId10"/>
    <p:sldId id="303" r:id="rId11"/>
    <p:sldId id="295" r:id="rId12"/>
    <p:sldId id="260" r:id="rId13"/>
    <p:sldId id="305" r:id="rId14"/>
    <p:sldId id="298" r:id="rId15"/>
    <p:sldId id="315" r:id="rId16"/>
    <p:sldId id="316" r:id="rId17"/>
    <p:sldId id="330" r:id="rId18"/>
    <p:sldId id="328" r:id="rId19"/>
    <p:sldId id="329" r:id="rId20"/>
    <p:sldId id="261" r:id="rId21"/>
    <p:sldId id="311" r:id="rId22"/>
    <p:sldId id="296" r:id="rId23"/>
    <p:sldId id="299" r:id="rId24"/>
    <p:sldId id="300" r:id="rId25"/>
    <p:sldId id="301" r:id="rId26"/>
    <p:sldId id="263" r:id="rId27"/>
    <p:sldId id="264" r:id="rId28"/>
    <p:sldId id="288" r:id="rId29"/>
    <p:sldId id="306" r:id="rId30"/>
    <p:sldId id="312" r:id="rId31"/>
    <p:sldId id="307" r:id="rId32"/>
    <p:sldId id="266"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varScale="1">
        <p:scale>
          <a:sx n="106" d="100"/>
          <a:sy n="106" d="100"/>
        </p:scale>
        <p:origin x="175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C4AB78-31B0-4271-A971-10A1D577A218}" type="datetimeFigureOut">
              <a:rPr lang="tr-TR" smtClean="0"/>
              <a:t>8.05.2025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8BED7-43EC-45BB-A9F9-2F581864EE66}" type="slidenum">
              <a:rPr lang="tr-TR" smtClean="0"/>
              <a:t>‹#›</a:t>
            </a:fld>
            <a:endParaRPr lang="tr-TR"/>
          </a:p>
        </p:txBody>
      </p:sp>
    </p:spTree>
    <p:extLst>
      <p:ext uri="{BB962C8B-B14F-4D97-AF65-F5344CB8AC3E}">
        <p14:creationId xmlns:p14="http://schemas.microsoft.com/office/powerpoint/2010/main" val="133912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Mecusilik Genel adıdır. </a:t>
            </a:r>
            <a:r>
              <a:rPr lang="tr-TR" dirty="0" err="1"/>
              <a:t>Magi-Meg</a:t>
            </a:r>
            <a:r>
              <a:rPr lang="tr-TR" dirty="0"/>
              <a:t>:</a:t>
            </a:r>
            <a:r>
              <a:rPr lang="tr-TR" baseline="0" dirty="0"/>
              <a:t> Yunanca Mecusi rahipleri (</a:t>
            </a:r>
            <a:r>
              <a:rPr lang="tr-TR" baseline="0" dirty="0" err="1"/>
              <a:t>Heredot</a:t>
            </a:r>
            <a:r>
              <a:rPr lang="tr-TR" baseline="0" dirty="0"/>
              <a:t>), Kelime önce </a:t>
            </a:r>
            <a:r>
              <a:rPr lang="tr-TR" baseline="0" dirty="0" err="1"/>
              <a:t>süryanice</a:t>
            </a:r>
            <a:r>
              <a:rPr lang="tr-TR" baseline="0" dirty="0"/>
              <a:t> ardından Arapçaya Mecus olarak geçiyor. Bizim </a:t>
            </a:r>
            <a:r>
              <a:rPr lang="tr-TR" baseline="0" dirty="0" err="1"/>
              <a:t>aldığımz</a:t>
            </a:r>
            <a:r>
              <a:rPr lang="tr-TR" baseline="0" dirty="0"/>
              <a:t> yer burasıdır. </a:t>
            </a:r>
            <a:endParaRPr lang="tr-TR" dirty="0"/>
          </a:p>
        </p:txBody>
      </p:sp>
      <p:sp>
        <p:nvSpPr>
          <p:cNvPr id="4" name="Slayt Numarası Yer Tutucusu 3"/>
          <p:cNvSpPr>
            <a:spLocks noGrp="1"/>
          </p:cNvSpPr>
          <p:nvPr>
            <p:ph type="sldNum" sz="quarter" idx="10"/>
          </p:nvPr>
        </p:nvSpPr>
        <p:spPr/>
        <p:txBody>
          <a:bodyPr/>
          <a:lstStyle/>
          <a:p>
            <a:fld id="{1718BED7-43EC-45BB-A9F9-2F581864EE66}" type="slidenum">
              <a:rPr lang="tr-TR" smtClean="0"/>
              <a:t>2</a:t>
            </a:fld>
            <a:endParaRPr lang="tr-TR"/>
          </a:p>
        </p:txBody>
      </p:sp>
    </p:spTree>
    <p:extLst>
      <p:ext uri="{BB962C8B-B14F-4D97-AF65-F5344CB8AC3E}">
        <p14:creationId xmlns:p14="http://schemas.microsoft.com/office/powerpoint/2010/main" val="416272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718BED7-43EC-45BB-A9F9-2F581864EE66}" type="slidenum">
              <a:rPr lang="tr-TR" smtClean="0"/>
              <a:t>29</a:t>
            </a:fld>
            <a:endParaRPr lang="tr-TR"/>
          </a:p>
        </p:txBody>
      </p:sp>
    </p:spTree>
    <p:extLst>
      <p:ext uri="{BB962C8B-B14F-4D97-AF65-F5344CB8AC3E}">
        <p14:creationId xmlns:p14="http://schemas.microsoft.com/office/powerpoint/2010/main" val="155425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err="1">
                <a:solidFill>
                  <a:schemeClr val="tx1"/>
                </a:solidFill>
                <a:latin typeface="+mn-lt"/>
                <a:ea typeface="+mn-ea"/>
                <a:cs typeface="+mn-cs"/>
              </a:rPr>
              <a:t>humuta</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hukhta</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huvarşta</a:t>
            </a:r>
            <a:r>
              <a:rPr lang="tr-TR" sz="1200" b="0" i="0" u="none" strike="noStrike" kern="1200" baseline="0" dirty="0">
                <a:solidFill>
                  <a:schemeClr val="tx1"/>
                </a:solidFill>
                <a:latin typeface="+mn-lt"/>
                <a:ea typeface="+mn-ea"/>
                <a:cs typeface="+mn-cs"/>
              </a:rPr>
              <a:t>”</a:t>
            </a:r>
          </a:p>
          <a:p>
            <a:r>
              <a:rPr lang="tr-TR" sz="1200" b="0" i="0" u="none" strike="noStrike" kern="1200" baseline="0" dirty="0">
                <a:solidFill>
                  <a:schemeClr val="tx1"/>
                </a:solidFill>
                <a:latin typeface="+mn-lt"/>
                <a:ea typeface="+mn-ea"/>
                <a:cs typeface="+mn-cs"/>
              </a:rPr>
              <a:t>İyi düşünce, iyi söz ve iyi davranış</a:t>
            </a:r>
            <a:endParaRPr lang="tr-TR" dirty="0"/>
          </a:p>
        </p:txBody>
      </p:sp>
      <p:sp>
        <p:nvSpPr>
          <p:cNvPr id="4" name="Slayt Numarası Yer Tutucusu 3"/>
          <p:cNvSpPr>
            <a:spLocks noGrp="1"/>
          </p:cNvSpPr>
          <p:nvPr>
            <p:ph type="sldNum" sz="quarter" idx="10"/>
          </p:nvPr>
        </p:nvSpPr>
        <p:spPr/>
        <p:txBody>
          <a:bodyPr/>
          <a:lstStyle/>
          <a:p>
            <a:fld id="{1718BED7-43EC-45BB-A9F9-2F581864EE66}" type="slidenum">
              <a:rPr lang="tr-TR" smtClean="0"/>
              <a:t>5</a:t>
            </a:fld>
            <a:endParaRPr lang="tr-TR"/>
          </a:p>
        </p:txBody>
      </p:sp>
    </p:spTree>
    <p:extLst>
      <p:ext uri="{BB962C8B-B14F-4D97-AF65-F5344CB8AC3E}">
        <p14:creationId xmlns:p14="http://schemas.microsoft.com/office/powerpoint/2010/main" val="196886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err="1">
                <a:solidFill>
                  <a:schemeClr val="tx1"/>
                </a:solidFill>
                <a:effectLst/>
                <a:latin typeface="+mn-lt"/>
                <a:ea typeface="+mn-ea"/>
                <a:cs typeface="+mn-cs"/>
              </a:rPr>
              <a:t>Farsiler</a:t>
            </a:r>
            <a:r>
              <a:rPr lang="tr-TR" sz="1200" b="0" i="0" kern="1200" dirty="0">
                <a:solidFill>
                  <a:schemeClr val="tx1"/>
                </a:solidFill>
                <a:effectLst/>
                <a:latin typeface="+mn-lt"/>
                <a:ea typeface="+mn-ea"/>
                <a:cs typeface="+mn-cs"/>
              </a:rPr>
              <a:t> aynı Yahudiler gibi İbrahim'i kurucuları olarak kabul ediyorlar. Dolayısıyla bütün kadim tarihlere göre </a:t>
            </a:r>
            <a:r>
              <a:rPr lang="tr-TR" sz="1200" b="0" i="0" kern="1200" dirty="0" err="1">
                <a:solidFill>
                  <a:schemeClr val="tx1"/>
                </a:solidFill>
                <a:effectLst/>
                <a:latin typeface="+mn-lt"/>
                <a:ea typeface="+mn-ea"/>
                <a:cs typeface="+mn-cs"/>
              </a:rPr>
              <a:t>Farsiler</a:t>
            </a:r>
            <a:r>
              <a:rPr lang="tr-TR" sz="1200" b="0" i="0" kern="1200" dirty="0">
                <a:solidFill>
                  <a:schemeClr val="tx1"/>
                </a:solidFill>
                <a:effectLst/>
                <a:latin typeface="+mn-lt"/>
                <a:ea typeface="+mn-ea"/>
                <a:cs typeface="+mn-cs"/>
              </a:rPr>
              <a:t>, Yahudiler ve Araplar Abraham/İbrahim soyundandır (sayfa 85)... Abraham'ın babası </a:t>
            </a:r>
            <a:r>
              <a:rPr lang="tr-TR" sz="1200" b="0" i="0" kern="1200" dirty="0" err="1">
                <a:solidFill>
                  <a:schemeClr val="tx1"/>
                </a:solidFill>
                <a:effectLst/>
                <a:latin typeface="+mn-lt"/>
                <a:ea typeface="+mn-ea"/>
                <a:cs typeface="+mn-cs"/>
              </a:rPr>
              <a:t>Terah'ın</a:t>
            </a:r>
            <a:r>
              <a:rPr lang="tr-TR" sz="1200" b="0" i="0" kern="1200" dirty="0">
                <a:solidFill>
                  <a:schemeClr val="tx1"/>
                </a:solidFill>
                <a:effectLst/>
                <a:latin typeface="+mn-lt"/>
                <a:ea typeface="+mn-ea"/>
                <a:cs typeface="+mn-cs"/>
              </a:rPr>
              <a:t> aslında </a:t>
            </a:r>
            <a:r>
              <a:rPr lang="tr-TR" sz="1200" b="0" i="0" kern="1200" dirty="0" err="1">
                <a:solidFill>
                  <a:schemeClr val="tx1"/>
                </a:solidFill>
                <a:effectLst/>
                <a:latin typeface="+mn-lt"/>
                <a:ea typeface="+mn-ea"/>
                <a:cs typeface="+mn-cs"/>
              </a:rPr>
              <a:t>Keldani</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Kaldi</a:t>
            </a:r>
            <a:r>
              <a:rPr lang="tr-TR" sz="1200" b="0" i="0" kern="1200" dirty="0">
                <a:solidFill>
                  <a:schemeClr val="tx1"/>
                </a:solidFill>
                <a:effectLst/>
                <a:latin typeface="+mn-lt"/>
                <a:ea typeface="+mn-ea"/>
                <a:cs typeface="+mn-cs"/>
              </a:rPr>
              <a:t> ve </a:t>
            </a:r>
            <a:r>
              <a:rPr lang="tr-TR" sz="1200" b="0" i="0" kern="1200" dirty="0" err="1">
                <a:solidFill>
                  <a:schemeClr val="tx1"/>
                </a:solidFill>
                <a:effectLst/>
                <a:latin typeface="+mn-lt"/>
                <a:ea typeface="+mn-ea"/>
                <a:cs typeface="+mn-cs"/>
              </a:rPr>
              <a:t>Kuldili</a:t>
            </a:r>
            <a:r>
              <a:rPr lang="tr-TR" sz="1200" b="0" i="0" kern="1200" dirty="0">
                <a:solidFill>
                  <a:schemeClr val="tx1"/>
                </a:solidFill>
                <a:effectLst/>
                <a:latin typeface="+mn-lt"/>
                <a:ea typeface="+mn-ea"/>
                <a:cs typeface="+mn-cs"/>
              </a:rPr>
              <a:t> doğu şehri Ur'dan gelip Mezopotamya'da yerleştiği yazılmakta. Orada bir süre bulunduktan sonra Abraham, Abram ve Brahma ve karısı Sara veya </a:t>
            </a:r>
            <a:r>
              <a:rPr lang="tr-TR" sz="1200" b="0" i="0" kern="1200" dirty="0" err="1">
                <a:solidFill>
                  <a:schemeClr val="tx1"/>
                </a:solidFill>
                <a:effectLst/>
                <a:latin typeface="+mn-lt"/>
                <a:ea typeface="+mn-ea"/>
                <a:cs typeface="+mn-cs"/>
              </a:rPr>
              <a:t>Sarai</a:t>
            </a:r>
            <a:r>
              <a:rPr lang="tr-TR" sz="1200" b="0" i="0" kern="1200" dirty="0">
                <a:solidFill>
                  <a:schemeClr val="tx1"/>
                </a:solidFill>
                <a:effectLst/>
                <a:latin typeface="+mn-lt"/>
                <a:ea typeface="+mn-ea"/>
                <a:cs typeface="+mn-cs"/>
              </a:rPr>
              <a:t> veya Sara </a:t>
            </a:r>
            <a:r>
              <a:rPr lang="tr-TR" sz="1200" b="0" i="0" kern="1200" dirty="0" err="1">
                <a:solidFill>
                  <a:schemeClr val="tx1"/>
                </a:solidFill>
                <a:effectLst/>
                <a:latin typeface="+mn-lt"/>
                <a:ea typeface="+mn-ea"/>
                <a:cs typeface="+mn-cs"/>
              </a:rPr>
              <a:t>iswati</a:t>
            </a:r>
            <a:r>
              <a:rPr lang="tr-TR" sz="1200" b="0" i="0" kern="1200" dirty="0">
                <a:solidFill>
                  <a:schemeClr val="tx1"/>
                </a:solidFill>
                <a:effectLst/>
                <a:latin typeface="+mn-lt"/>
                <a:ea typeface="+mn-ea"/>
                <a:cs typeface="+mn-cs"/>
              </a:rPr>
              <a:t> babalarının evlerini terk ettiler ve Kenan ülkesine geldiler. Abraham ve Sara'nın Brahma ve Saraiswati ile aynı oluşu ilk kez </a:t>
            </a:r>
            <a:r>
              <a:rPr lang="tr-TR" sz="1200" b="0" i="0" kern="1200" dirty="0" err="1">
                <a:solidFill>
                  <a:schemeClr val="tx1"/>
                </a:solidFill>
                <a:effectLst/>
                <a:latin typeface="+mn-lt"/>
                <a:ea typeface="+mn-ea"/>
                <a:cs typeface="+mn-cs"/>
              </a:rPr>
              <a:t>Jesvit</a:t>
            </a:r>
            <a:r>
              <a:rPr lang="tr-TR" sz="1200" b="0" i="0" kern="1200" dirty="0">
                <a:solidFill>
                  <a:schemeClr val="tx1"/>
                </a:solidFill>
                <a:effectLst/>
                <a:latin typeface="+mn-lt"/>
                <a:ea typeface="+mn-ea"/>
                <a:cs typeface="+mn-cs"/>
              </a:rPr>
              <a:t> misyonerler tarafından keşfedilmişti"</a:t>
            </a:r>
            <a:endParaRPr lang="tr-TR" dirty="0"/>
          </a:p>
        </p:txBody>
      </p:sp>
      <p:sp>
        <p:nvSpPr>
          <p:cNvPr id="4" name="Slayt Numarası Yer Tutucusu 3"/>
          <p:cNvSpPr>
            <a:spLocks noGrp="1"/>
          </p:cNvSpPr>
          <p:nvPr>
            <p:ph type="sldNum" sz="quarter" idx="10"/>
          </p:nvPr>
        </p:nvSpPr>
        <p:spPr/>
        <p:txBody>
          <a:bodyPr/>
          <a:lstStyle/>
          <a:p>
            <a:fld id="{1718BED7-43EC-45BB-A9F9-2F581864EE66}" type="slidenum">
              <a:rPr lang="tr-TR" smtClean="0"/>
              <a:t>6</a:t>
            </a:fld>
            <a:endParaRPr lang="tr-TR"/>
          </a:p>
        </p:txBody>
      </p:sp>
    </p:spTree>
    <p:extLst>
      <p:ext uri="{BB962C8B-B14F-4D97-AF65-F5344CB8AC3E}">
        <p14:creationId xmlns:p14="http://schemas.microsoft.com/office/powerpoint/2010/main" val="90767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err="1">
                <a:solidFill>
                  <a:schemeClr val="tx1"/>
                </a:solidFill>
                <a:latin typeface="+mn-lt"/>
                <a:ea typeface="+mn-ea"/>
                <a:cs typeface="+mn-cs"/>
              </a:rPr>
              <a:t>Şarh</a:t>
            </a:r>
            <a:r>
              <a:rPr lang="tr-TR" sz="1200" b="0" i="0" u="none" strike="noStrike" kern="1200" baseline="0" dirty="0">
                <a:solidFill>
                  <a:schemeClr val="tx1"/>
                </a:solidFill>
                <a:latin typeface="+mn-lt"/>
                <a:ea typeface="+mn-ea"/>
                <a:cs typeface="+mn-cs"/>
              </a:rPr>
              <a:t> – </a:t>
            </a:r>
            <a:r>
              <a:rPr lang="tr-TR" sz="1200" b="0" i="0" u="none" strike="noStrike" kern="1200" baseline="0" dirty="0" err="1">
                <a:solidFill>
                  <a:schemeClr val="tx1"/>
                </a:solidFill>
                <a:latin typeface="+mn-lt"/>
                <a:ea typeface="+mn-ea"/>
                <a:cs typeface="+mn-cs"/>
              </a:rPr>
              <a:t>Sadr</a:t>
            </a:r>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Ayrıca yine bu geleneklere göre </a:t>
            </a:r>
            <a:r>
              <a:rPr lang="tr-TR" sz="1200" b="0" i="0" u="none" strike="noStrike" kern="1200" baseline="0" dirty="0" err="1">
                <a:solidFill>
                  <a:schemeClr val="tx1"/>
                </a:solidFill>
                <a:latin typeface="+mn-lt"/>
                <a:ea typeface="+mn-ea"/>
                <a:cs typeface="+mn-cs"/>
              </a:rPr>
              <a:t>Zerdüştün</a:t>
            </a:r>
            <a:r>
              <a:rPr lang="tr-TR" sz="1200" b="0" i="0" u="none" strike="noStrike" kern="1200" baseline="0" dirty="0">
                <a:solidFill>
                  <a:schemeClr val="tx1"/>
                </a:solidFill>
                <a:latin typeface="+mn-lt"/>
                <a:ea typeface="+mn-ea"/>
                <a:cs typeface="+mn-cs"/>
              </a:rPr>
              <a:t> anası on beş yaşında bir bakire iken, bir ışık huzmesinin ziyaretine uğrayarak hâmile kalmıştır. Hem de anasının bakire iken bir ışık huzmesinden hâmile kalmış olduğunun iddia edilmesi diğer konularda olduğu gibi bu konuda da rivayetlerin muhtelif olduğunu ortaya koymaktadır.</a:t>
            </a:r>
            <a:endParaRPr lang="tr-TR" dirty="0"/>
          </a:p>
        </p:txBody>
      </p:sp>
      <p:sp>
        <p:nvSpPr>
          <p:cNvPr id="4" name="Slayt Numarası Yer Tutucusu 3"/>
          <p:cNvSpPr>
            <a:spLocks noGrp="1"/>
          </p:cNvSpPr>
          <p:nvPr>
            <p:ph type="sldNum" sz="quarter" idx="10"/>
          </p:nvPr>
        </p:nvSpPr>
        <p:spPr/>
        <p:txBody>
          <a:bodyPr/>
          <a:lstStyle/>
          <a:p>
            <a:fld id="{1718BED7-43EC-45BB-A9F9-2F581864EE66}" type="slidenum">
              <a:rPr lang="tr-TR" smtClean="0"/>
              <a:t>7</a:t>
            </a:fld>
            <a:endParaRPr lang="tr-TR"/>
          </a:p>
        </p:txBody>
      </p:sp>
    </p:spTree>
    <p:extLst>
      <p:ext uri="{BB962C8B-B14F-4D97-AF65-F5344CB8AC3E}">
        <p14:creationId xmlns:p14="http://schemas.microsoft.com/office/powerpoint/2010/main" val="367960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718BED7-43EC-45BB-A9F9-2F581864EE66}" type="slidenum">
              <a:rPr lang="tr-TR" smtClean="0"/>
              <a:t>9</a:t>
            </a:fld>
            <a:endParaRPr lang="tr-TR"/>
          </a:p>
        </p:txBody>
      </p:sp>
    </p:spTree>
    <p:extLst>
      <p:ext uri="{BB962C8B-B14F-4D97-AF65-F5344CB8AC3E}">
        <p14:creationId xmlns:p14="http://schemas.microsoft.com/office/powerpoint/2010/main" val="343149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Ferişteh</a:t>
            </a:r>
            <a:r>
              <a:rPr lang="tr-TR" dirty="0"/>
              <a:t> !!!!</a:t>
            </a:r>
          </a:p>
        </p:txBody>
      </p:sp>
      <p:sp>
        <p:nvSpPr>
          <p:cNvPr id="4" name="Slayt Numarası Yer Tutucusu 3"/>
          <p:cNvSpPr>
            <a:spLocks noGrp="1"/>
          </p:cNvSpPr>
          <p:nvPr>
            <p:ph type="sldNum" sz="quarter" idx="10"/>
          </p:nvPr>
        </p:nvSpPr>
        <p:spPr/>
        <p:txBody>
          <a:bodyPr/>
          <a:lstStyle/>
          <a:p>
            <a:fld id="{1718BED7-43EC-45BB-A9F9-2F581864EE66}" type="slidenum">
              <a:rPr lang="tr-TR" smtClean="0"/>
              <a:t>12</a:t>
            </a:fld>
            <a:endParaRPr lang="tr-TR"/>
          </a:p>
        </p:txBody>
      </p:sp>
    </p:spTree>
    <p:extLst>
      <p:ext uri="{BB962C8B-B14F-4D97-AF65-F5344CB8AC3E}">
        <p14:creationId xmlns:p14="http://schemas.microsoft.com/office/powerpoint/2010/main" val="282204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4’ 3000 yıllık süreçler </a:t>
            </a:r>
          </a:p>
        </p:txBody>
      </p:sp>
      <p:sp>
        <p:nvSpPr>
          <p:cNvPr id="4" name="Slayt Numarası Yer Tutucusu 3"/>
          <p:cNvSpPr>
            <a:spLocks noGrp="1"/>
          </p:cNvSpPr>
          <p:nvPr>
            <p:ph type="sldNum" sz="quarter" idx="10"/>
          </p:nvPr>
        </p:nvSpPr>
        <p:spPr/>
        <p:txBody>
          <a:bodyPr/>
          <a:lstStyle/>
          <a:p>
            <a:fld id="{1718BED7-43EC-45BB-A9F9-2F581864EE66}" type="slidenum">
              <a:rPr lang="tr-TR" smtClean="0"/>
              <a:t>13</a:t>
            </a:fld>
            <a:endParaRPr lang="tr-TR"/>
          </a:p>
        </p:txBody>
      </p:sp>
    </p:spTree>
    <p:extLst>
      <p:ext uri="{BB962C8B-B14F-4D97-AF65-F5344CB8AC3E}">
        <p14:creationId xmlns:p14="http://schemas.microsoft.com/office/powerpoint/2010/main" val="285644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Farsça</a:t>
            </a:r>
            <a:r>
              <a:rPr lang="tr-TR" baseline="0" dirty="0"/>
              <a:t>              Arapça</a:t>
            </a:r>
          </a:p>
          <a:p>
            <a:r>
              <a:rPr lang="tr-TR" baseline="0" dirty="0"/>
              <a:t>Abdest              taharet</a:t>
            </a:r>
          </a:p>
          <a:p>
            <a:r>
              <a:rPr lang="tr-TR" baseline="0" dirty="0"/>
              <a:t>Namaz              salat</a:t>
            </a:r>
            <a:endParaRPr lang="tr-TR" dirty="0"/>
          </a:p>
        </p:txBody>
      </p:sp>
      <p:sp>
        <p:nvSpPr>
          <p:cNvPr id="4" name="Slayt Numarası Yer Tutucusu 3"/>
          <p:cNvSpPr>
            <a:spLocks noGrp="1"/>
          </p:cNvSpPr>
          <p:nvPr>
            <p:ph type="sldNum" sz="quarter" idx="10"/>
          </p:nvPr>
        </p:nvSpPr>
        <p:spPr/>
        <p:txBody>
          <a:bodyPr/>
          <a:lstStyle/>
          <a:p>
            <a:fld id="{1718BED7-43EC-45BB-A9F9-2F581864EE66}" type="slidenum">
              <a:rPr lang="tr-TR" smtClean="0"/>
              <a:t>20</a:t>
            </a:fld>
            <a:endParaRPr lang="tr-TR"/>
          </a:p>
        </p:txBody>
      </p:sp>
    </p:spTree>
    <p:extLst>
      <p:ext uri="{BB962C8B-B14F-4D97-AF65-F5344CB8AC3E}">
        <p14:creationId xmlns:p14="http://schemas.microsoft.com/office/powerpoint/2010/main" val="191602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İran’da yaşayan </a:t>
            </a:r>
            <a:r>
              <a:rPr lang="tr-TR" sz="1200" b="0" i="0" u="none" strike="noStrike" kern="1200" baseline="0" dirty="0" err="1">
                <a:solidFill>
                  <a:schemeClr val="tx1"/>
                </a:solidFill>
                <a:latin typeface="+mn-lt"/>
                <a:ea typeface="+mn-ea"/>
                <a:cs typeface="+mn-cs"/>
              </a:rPr>
              <a:t>Gabarlarla</a:t>
            </a:r>
            <a:endParaRPr lang="tr-TR" dirty="0"/>
          </a:p>
        </p:txBody>
      </p:sp>
      <p:sp>
        <p:nvSpPr>
          <p:cNvPr id="4" name="Slayt Numarası Yer Tutucusu 3"/>
          <p:cNvSpPr>
            <a:spLocks noGrp="1"/>
          </p:cNvSpPr>
          <p:nvPr>
            <p:ph type="sldNum" sz="quarter" idx="10"/>
          </p:nvPr>
        </p:nvSpPr>
        <p:spPr/>
        <p:txBody>
          <a:bodyPr/>
          <a:lstStyle/>
          <a:p>
            <a:fld id="{1718BED7-43EC-45BB-A9F9-2F581864EE66}" type="slidenum">
              <a:rPr lang="tr-TR" smtClean="0"/>
              <a:t>25</a:t>
            </a:fld>
            <a:endParaRPr lang="tr-TR"/>
          </a:p>
        </p:txBody>
      </p:sp>
    </p:spTree>
    <p:extLst>
      <p:ext uri="{BB962C8B-B14F-4D97-AF65-F5344CB8AC3E}">
        <p14:creationId xmlns:p14="http://schemas.microsoft.com/office/powerpoint/2010/main" val="252045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8.05.2025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8.05.2025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8.05.2025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8.05.2025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8.05.2025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8.05.2025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8.05.2025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8.05.2025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8.05.2025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8.05.2025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8.05.2025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8.05.2025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196752"/>
            <a:ext cx="7772400" cy="1470025"/>
          </a:xfrm>
        </p:spPr>
        <p:txBody>
          <a:bodyPr/>
          <a:lstStyle/>
          <a:p>
            <a:r>
              <a:rPr lang="tr-TR"/>
              <a:t>MECUSİLİK</a:t>
            </a:r>
            <a:endParaRPr lang="tr-TR" dirty="0"/>
          </a:p>
        </p:txBody>
      </p:sp>
      <p:sp>
        <p:nvSpPr>
          <p:cNvPr id="3" name="Alt Başlık 2"/>
          <p:cNvSpPr>
            <a:spLocks noGrp="1"/>
          </p:cNvSpPr>
          <p:nvPr>
            <p:ph type="subTitle" idx="1"/>
          </p:nvPr>
        </p:nvSpPr>
        <p:spPr>
          <a:xfrm>
            <a:off x="1259632" y="2780928"/>
            <a:ext cx="6400800" cy="1752600"/>
          </a:xfrm>
        </p:spPr>
        <p:txBody>
          <a:bodyPr/>
          <a:lstStyle/>
          <a:p>
            <a:r>
              <a:rPr lang="tr-TR" dirty="0"/>
              <a:t>DİNLER TARİHİ</a:t>
            </a:r>
          </a:p>
          <a:p>
            <a:r>
              <a:rPr lang="tr-TR" dirty="0"/>
              <a:t>VII. HAFTA</a:t>
            </a:r>
          </a:p>
          <a:p>
            <a:r>
              <a:rPr lang="tr-TR" dirty="0"/>
              <a:t>YUNUS ÖZDEMİR</a:t>
            </a:r>
          </a:p>
        </p:txBody>
      </p:sp>
    </p:spTree>
    <p:extLst>
      <p:ext uri="{BB962C8B-B14F-4D97-AF65-F5344CB8AC3E}">
        <p14:creationId xmlns:p14="http://schemas.microsoft.com/office/powerpoint/2010/main" val="345278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36" y="105014"/>
            <a:ext cx="9145136" cy="6186309"/>
          </a:xfrm>
          <a:prstGeom prst="rect">
            <a:avLst/>
          </a:prstGeom>
        </p:spPr>
        <p:txBody>
          <a:bodyPr wrap="square">
            <a:spAutoFit/>
          </a:bodyPr>
          <a:lstStyle/>
          <a:p>
            <a:pPr algn="just"/>
            <a:r>
              <a:rPr lang="tr-TR" dirty="0"/>
              <a:t>Zerdüşt hayattayken, inancını Tacikistan ve </a:t>
            </a:r>
            <a:r>
              <a:rPr lang="tr-TR" dirty="0" err="1"/>
              <a:t>Belucistan’ı</a:t>
            </a:r>
            <a:r>
              <a:rPr lang="tr-TR" dirty="0"/>
              <a:t> da içine alan </a:t>
            </a:r>
            <a:r>
              <a:rPr lang="tr-TR" dirty="0" err="1"/>
              <a:t>Harezm</a:t>
            </a:r>
            <a:r>
              <a:rPr lang="tr-TR" dirty="0"/>
              <a:t> bölgesinde yayma fırsatı bulmuştur. Zerdüşt’ün ölümü sonrası ise onun öğretileri İran genelinde hızla yayılmaya başladı ve kısa zamanda İran’ın yaygın dini haline geldi</a:t>
            </a:r>
            <a:r>
              <a:rPr lang="tr-TR" u="sng" dirty="0"/>
              <a:t>.</a:t>
            </a:r>
          </a:p>
          <a:p>
            <a:pPr algn="just"/>
            <a:endParaRPr lang="tr-TR" u="sng" dirty="0"/>
          </a:p>
          <a:p>
            <a:pPr algn="just"/>
            <a:r>
              <a:rPr lang="tr-TR" u="sng" dirty="0"/>
              <a:t>Yeni dinin sağladığı dinamizmi de arkasına alan </a:t>
            </a:r>
            <a:r>
              <a:rPr lang="tr-TR" u="sng" dirty="0" err="1"/>
              <a:t>Daryüs</a:t>
            </a:r>
            <a:r>
              <a:rPr lang="tr-TR" u="sng" dirty="0"/>
              <a:t>, imparatorluk sınırlarını hızla genişletti. Özellikle Perslerin Asur ve Babil imparatorluklarının mirasına konmasıyla </a:t>
            </a:r>
            <a:r>
              <a:rPr lang="tr-TR" u="sng" dirty="0" err="1"/>
              <a:t>Zerdüştçülük</a:t>
            </a:r>
            <a:r>
              <a:rPr lang="tr-TR" u="sng" dirty="0"/>
              <a:t> buralarda da yayılmaya başladı</a:t>
            </a:r>
            <a:r>
              <a:rPr lang="tr-TR" dirty="0"/>
              <a:t>. İlerleyen dönemde Hindistan’dan Anadolu ve Avrupa’ya, Horasan bölgesinden Arap yarımadasına kadar oldukça </a:t>
            </a:r>
            <a:r>
              <a:rPr lang="tr-TR" u="sng" dirty="0"/>
              <a:t>geniş bir bölgede taraftar edinen yeni din, doğal olarak yavaş yavaş kendi özgün teolojik doktrinlerini kaybetmeye ve yayıldığı bölgelerin yerel inanç ve gelenekleriyle kaynaşmaya başladı</a:t>
            </a:r>
            <a:r>
              <a:rPr lang="tr-TR" dirty="0"/>
              <a:t>. Farklı yerel geleneklerle bu karşılıklı temas ve birbirinden etkileşim süreci, sonunda, Zerdüşt’ün öğretilerinin irtibatta olunan geleneksel dinler ve kültürler çerçevesinde yorumlanarak </a:t>
            </a:r>
            <a:r>
              <a:rPr lang="tr-TR" b="1" dirty="0" err="1"/>
              <a:t>Zerdüştçülüğün</a:t>
            </a:r>
            <a:r>
              <a:rPr lang="tr-TR" b="1" dirty="0"/>
              <a:t> </a:t>
            </a:r>
            <a:r>
              <a:rPr lang="tr-TR" b="1" dirty="0" err="1"/>
              <a:t>senkretik</a:t>
            </a:r>
            <a:r>
              <a:rPr lang="tr-TR" b="1" dirty="0"/>
              <a:t> bir dinsel gelenek şeklinde </a:t>
            </a:r>
            <a:r>
              <a:rPr lang="tr-TR" dirty="0"/>
              <a:t>ortaya çıkmasını sağladı. Örneğin bu süreçte, Zerdüşt ve ilk taraftarlarının politeizmle mücadele kapsamında karşı çıktıkları ve ortadan kaldırılmasına çalıştıkları eski İran’ın </a:t>
            </a:r>
            <a:r>
              <a:rPr lang="tr-TR" u="sng" dirty="0" err="1"/>
              <a:t>Mitra</a:t>
            </a:r>
            <a:r>
              <a:rPr lang="tr-TR" u="sng" dirty="0"/>
              <a:t> kültü yeniden adapte edildi; ışık ve güneş tanrısı </a:t>
            </a:r>
            <a:r>
              <a:rPr lang="tr-TR" u="sng" dirty="0" err="1"/>
              <a:t>Mitra</a:t>
            </a:r>
            <a:r>
              <a:rPr lang="tr-TR" u="sng" dirty="0"/>
              <a:t> Zerdüştçü öğretilere uyarlandı.</a:t>
            </a:r>
            <a:r>
              <a:rPr lang="tr-TR" dirty="0"/>
              <a:t> </a:t>
            </a:r>
            <a:r>
              <a:rPr lang="tr-TR" dirty="0" err="1"/>
              <a:t>Mitra</a:t>
            </a:r>
            <a:r>
              <a:rPr lang="tr-TR" dirty="0"/>
              <a:t> kültünü ön plana çıkaran </a:t>
            </a:r>
            <a:r>
              <a:rPr lang="tr-TR" dirty="0" err="1"/>
              <a:t>Mitraizm</a:t>
            </a:r>
            <a:r>
              <a:rPr lang="tr-TR" dirty="0"/>
              <a:t>, </a:t>
            </a:r>
            <a:r>
              <a:rPr lang="tr-TR" u="sng" dirty="0"/>
              <a:t>Hıristiyanlığın ilk yüzyıllarında Roma imparatorluğunda da kendisine önemli ölçüde taraftar buldu</a:t>
            </a:r>
            <a:r>
              <a:rPr lang="tr-TR" dirty="0"/>
              <a:t>. </a:t>
            </a:r>
          </a:p>
          <a:p>
            <a:pPr algn="just"/>
            <a:endParaRPr lang="tr-TR" dirty="0"/>
          </a:p>
          <a:p>
            <a:pPr algn="just"/>
            <a:r>
              <a:rPr lang="tr-TR" dirty="0"/>
              <a:t>Günümüz Mecusileri büyük oranda Hindistan’da ve başta ABD ve Kanada olmak üzere çeşitli Batı ülkelerinde yaşamaktadır. 20. yüzyılda önemli miktarda </a:t>
            </a:r>
            <a:r>
              <a:rPr lang="tr-TR" dirty="0" err="1"/>
              <a:t>Parsi</a:t>
            </a:r>
            <a:r>
              <a:rPr lang="tr-TR" dirty="0"/>
              <a:t> başta İngiltere ve Kanada olmak üzere çeşitli ülkelere göç etmişlerdir. Günümüzde </a:t>
            </a:r>
            <a:r>
              <a:rPr lang="tr-TR" dirty="0" err="1"/>
              <a:t>Parsi</a:t>
            </a:r>
            <a:r>
              <a:rPr lang="tr-TR" dirty="0"/>
              <a:t> </a:t>
            </a:r>
            <a:r>
              <a:rPr lang="tr-TR" dirty="0" err="1"/>
              <a:t>diyasporası</a:t>
            </a:r>
            <a:r>
              <a:rPr lang="tr-TR" dirty="0"/>
              <a:t> yaygın olarak Londra’da bulunmaktadır. Bütün dünyadaki </a:t>
            </a:r>
            <a:r>
              <a:rPr lang="tr-TR" dirty="0" err="1"/>
              <a:t>Parsilerin</a:t>
            </a:r>
            <a:r>
              <a:rPr lang="tr-TR" dirty="0"/>
              <a:t> toplam sayısı ise 100.000 civarındadır</a:t>
            </a:r>
          </a:p>
        </p:txBody>
      </p:sp>
    </p:spTree>
    <p:extLst>
      <p:ext uri="{BB962C8B-B14F-4D97-AF65-F5344CB8AC3E}">
        <p14:creationId xmlns:p14="http://schemas.microsoft.com/office/powerpoint/2010/main" val="316410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128" y="27856"/>
            <a:ext cx="9111872" cy="5909310"/>
          </a:xfrm>
          <a:prstGeom prst="rect">
            <a:avLst/>
          </a:prstGeom>
        </p:spPr>
        <p:txBody>
          <a:bodyPr wrap="square">
            <a:spAutoFit/>
          </a:bodyPr>
          <a:lstStyle/>
          <a:p>
            <a:pPr algn="just"/>
            <a:r>
              <a:rPr lang="tr-TR" dirty="0"/>
              <a:t>Ayrıca, çoğu kere Zerdüşt dinini ifade için kullanılan </a:t>
            </a:r>
            <a:r>
              <a:rPr lang="tr-TR" dirty="0" err="1"/>
              <a:t>Mazdeizm</a:t>
            </a:r>
            <a:r>
              <a:rPr lang="tr-TR" dirty="0"/>
              <a:t>‘ in, </a:t>
            </a:r>
            <a:r>
              <a:rPr lang="tr-TR" dirty="0" err="1"/>
              <a:t>Zerdüştün</a:t>
            </a:r>
            <a:r>
              <a:rPr lang="tr-TR" dirty="0"/>
              <a:t> doğumundan önce de var olup olmadığı konusu halen tartışılmaktadır. Bazılarınca </a:t>
            </a:r>
            <a:r>
              <a:rPr lang="tr-TR" dirty="0" err="1"/>
              <a:t>Mazdeizm</a:t>
            </a:r>
            <a:r>
              <a:rPr lang="tr-TR" dirty="0"/>
              <a:t>, </a:t>
            </a:r>
            <a:r>
              <a:rPr lang="tr-TR" dirty="0" err="1"/>
              <a:t>Zerdüştçülükten</a:t>
            </a:r>
            <a:r>
              <a:rPr lang="tr-TR" dirty="0"/>
              <a:t> önce var olan ve ondan sonra devam eden farklı bir sistemdir.</a:t>
            </a:r>
          </a:p>
          <a:p>
            <a:pPr algn="just"/>
            <a:endParaRPr lang="tr-TR" dirty="0"/>
          </a:p>
          <a:p>
            <a:pPr algn="just"/>
            <a:r>
              <a:rPr lang="tr-TR" dirty="0"/>
              <a:t>Bugün </a:t>
            </a:r>
            <a:r>
              <a:rPr lang="tr-TR" dirty="0" err="1"/>
              <a:t>Zerdüştçülük</a:t>
            </a:r>
            <a:r>
              <a:rPr lang="tr-TR" dirty="0"/>
              <a:t> hakkında, hatta bu dinden önceki ilkel dinler kadar bile sarih bir bilgiye sahip olamamamızın</a:t>
            </a:r>
            <a:r>
              <a:rPr lang="tr-TR" u="sng" dirty="0"/>
              <a:t>, tarihî bazı sebepleri vardır. Makedonyalı </a:t>
            </a:r>
            <a:r>
              <a:rPr lang="tr-TR" u="sng" dirty="0" err="1"/>
              <a:t>İskenderin</a:t>
            </a:r>
            <a:r>
              <a:rPr lang="tr-TR" u="sng" dirty="0"/>
              <a:t> İran fethettikten sonra bahis konusu dinin bütün kutsal kitaplarını yaktırmış, bütün mabetlerini yıktırmış, hatta taş yazmaları bile kırdırmış olması ilk sebep olarak gösterilebilir.</a:t>
            </a:r>
            <a:r>
              <a:rPr lang="tr-TR" dirty="0"/>
              <a:t> İkinci sebep olarak</a:t>
            </a:r>
            <a:r>
              <a:rPr lang="tr-TR" u="sng" dirty="0"/>
              <a:t>, İran'ın İslam Orduları tarafından fethini göstermek gerekir. </a:t>
            </a:r>
            <a:r>
              <a:rPr lang="tr-TR" u="sng" dirty="0" err="1"/>
              <a:t>Medayn</a:t>
            </a:r>
            <a:r>
              <a:rPr lang="tr-TR" u="sng" dirty="0"/>
              <a:t> yani </a:t>
            </a:r>
            <a:r>
              <a:rPr lang="tr-TR" u="sng" dirty="0" err="1"/>
              <a:t>Persopolis'in</a:t>
            </a:r>
            <a:r>
              <a:rPr lang="tr-TR" u="sng" dirty="0"/>
              <a:t> İslâm Orduları tarafından yağma edilmesi esnasında kutsal kitaplar da zarar görmüştür.</a:t>
            </a:r>
            <a:r>
              <a:rPr lang="tr-TR" dirty="0"/>
              <a:t> İşte bütün bu felâketler, Zerdüşt </a:t>
            </a:r>
            <a:r>
              <a:rPr lang="tr-TR" u="sng" dirty="0"/>
              <a:t>dininin genellikle yanlış anlaşılmasına ve asıl din ile hiç ilgisi bulunmayan bazı örf ve inançların </a:t>
            </a:r>
            <a:r>
              <a:rPr lang="tr-TR" u="sng" dirty="0" err="1"/>
              <a:t>Zerdüştçülüğe</a:t>
            </a:r>
            <a:r>
              <a:rPr lang="tr-TR" u="sng" dirty="0"/>
              <a:t> </a:t>
            </a:r>
            <a:r>
              <a:rPr lang="tr-TR" dirty="0"/>
              <a:t>mal edilmesine sebep olmuştur.</a:t>
            </a:r>
          </a:p>
          <a:p>
            <a:pPr algn="just"/>
            <a:endParaRPr lang="tr-TR" dirty="0"/>
          </a:p>
          <a:p>
            <a:pPr algn="just"/>
            <a:r>
              <a:rPr lang="tr-TR" dirty="0"/>
              <a:t>Bu din adını, kurucusu olan </a:t>
            </a:r>
            <a:r>
              <a:rPr lang="tr-TR" dirty="0" err="1"/>
              <a:t>Zerdüştten</a:t>
            </a:r>
            <a:r>
              <a:rPr lang="tr-TR" dirty="0"/>
              <a:t> almaktadır. Kutsal kitabı </a:t>
            </a:r>
            <a:r>
              <a:rPr lang="tr-TR" dirty="0" err="1"/>
              <a:t>Avestadır</a:t>
            </a:r>
            <a:r>
              <a:rPr lang="tr-TR" dirty="0"/>
              <a:t>. Ancak </a:t>
            </a:r>
            <a:r>
              <a:rPr lang="tr-TR" dirty="0" err="1"/>
              <a:t>Avestada</a:t>
            </a:r>
            <a:r>
              <a:rPr lang="tr-TR" dirty="0"/>
              <a:t> Zerdüştlere </a:t>
            </a:r>
            <a:r>
              <a:rPr lang="tr-TR" dirty="0" err="1"/>
              <a:t>Mezdisnan</a:t>
            </a:r>
            <a:r>
              <a:rPr lang="tr-TR" dirty="0"/>
              <a:t> adı verilmektedir. Nitekim halen </a:t>
            </a:r>
            <a:r>
              <a:rPr lang="tr-TR" dirty="0" err="1"/>
              <a:t>Hindistandaki</a:t>
            </a:r>
            <a:r>
              <a:rPr lang="tr-TR" dirty="0"/>
              <a:t> </a:t>
            </a:r>
            <a:r>
              <a:rPr lang="tr-TR" dirty="0" err="1"/>
              <a:t>Parsiler</a:t>
            </a:r>
            <a:r>
              <a:rPr lang="tr-TR" dirty="0"/>
              <a:t>, kendilerine </a:t>
            </a:r>
            <a:r>
              <a:rPr lang="tr-TR" dirty="0" err="1"/>
              <a:t>Mezdisnu</a:t>
            </a:r>
            <a:r>
              <a:rPr lang="tr-TR" dirty="0"/>
              <a:t> demektedirler.  </a:t>
            </a:r>
            <a:r>
              <a:rPr lang="tr-TR" u="sng" dirty="0" err="1"/>
              <a:t>Zerdüştçülüğün</a:t>
            </a:r>
            <a:r>
              <a:rPr lang="tr-TR" u="sng" dirty="0"/>
              <a:t> din tarihindeki önemi o zamana kadar hâkim olagelen tasavvurlara, çok önemli bir unsur katmasındadır. </a:t>
            </a:r>
            <a:r>
              <a:rPr lang="tr-TR" dirty="0"/>
              <a:t>Bu tasavvur, duyanın muayyen bir sonu olması, bir nevi kıyametin kopmasıdır</a:t>
            </a:r>
            <a:r>
              <a:rPr lang="tr-TR" u="sng" dirty="0"/>
              <a:t>. Dünyaya hükmetmek için gece gündüz mücadele eden iyi prensip (</a:t>
            </a:r>
            <a:r>
              <a:rPr lang="tr-TR" u="sng" dirty="0" err="1"/>
              <a:t>Ahura</a:t>
            </a:r>
            <a:r>
              <a:rPr lang="tr-TR" u="sng" dirty="0"/>
              <a:t> Mazda, </a:t>
            </a:r>
            <a:r>
              <a:rPr lang="tr-TR" u="sng" dirty="0" err="1"/>
              <a:t>Ormuz</a:t>
            </a:r>
            <a:r>
              <a:rPr lang="tr-TR" u="sng" dirty="0"/>
              <a:t>) ile (</a:t>
            </a:r>
            <a:r>
              <a:rPr lang="tr-TR" u="sng" dirty="0" err="1"/>
              <a:t>Angra</a:t>
            </a:r>
            <a:r>
              <a:rPr lang="tr-TR" u="sng" dirty="0"/>
              <a:t> </a:t>
            </a:r>
            <a:r>
              <a:rPr lang="tr-TR" u="sng" dirty="0" err="1"/>
              <a:t>Mainyu</a:t>
            </a:r>
            <a:r>
              <a:rPr lang="tr-TR" u="sng" dirty="0"/>
              <a:t>, </a:t>
            </a:r>
            <a:r>
              <a:rPr lang="tr-TR" u="sng" dirty="0" err="1"/>
              <a:t>Ahriman</a:t>
            </a:r>
            <a:r>
              <a:rPr lang="tr-TR" u="sng" dirty="0"/>
              <a:t>) arasındaki gerginlik </a:t>
            </a:r>
            <a:r>
              <a:rPr lang="tr-TR" dirty="0"/>
              <a:t>dünyanın sonuna kadar devam edecektir. </a:t>
            </a:r>
            <a:r>
              <a:rPr lang="tr-TR" u="sng" dirty="0"/>
              <a:t>Bu gibi tasavvurlar ile Zerdüşt (apokaliptik) yani, dünyanın son zamanlarına ait </a:t>
            </a:r>
            <a:r>
              <a:rPr lang="tr-TR" u="sng" dirty="0" err="1"/>
              <a:t>vahyler</a:t>
            </a:r>
            <a:r>
              <a:rPr lang="tr-TR" u="sng" dirty="0"/>
              <a:t> olan resullerin ilk örneğidir</a:t>
            </a:r>
          </a:p>
        </p:txBody>
      </p:sp>
    </p:spTree>
    <p:extLst>
      <p:ext uri="{BB962C8B-B14F-4D97-AF65-F5344CB8AC3E}">
        <p14:creationId xmlns:p14="http://schemas.microsoft.com/office/powerpoint/2010/main" val="342481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03"/>
          <a:stretch/>
        </p:blipFill>
        <p:spPr bwMode="auto">
          <a:xfrm>
            <a:off x="971600" y="-20194"/>
            <a:ext cx="7200800" cy="682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08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186309"/>
          </a:xfrm>
          <a:prstGeom prst="rect">
            <a:avLst/>
          </a:prstGeom>
        </p:spPr>
        <p:txBody>
          <a:bodyPr wrap="square">
            <a:spAutoFit/>
          </a:bodyPr>
          <a:lstStyle/>
          <a:p>
            <a:pPr algn="just"/>
            <a:r>
              <a:rPr lang="tr-TR" dirty="0"/>
              <a:t>Bu noktada kimi araştırmacılar, </a:t>
            </a:r>
            <a:r>
              <a:rPr lang="tr-TR" u="sng" dirty="0" err="1"/>
              <a:t>Ahura</a:t>
            </a:r>
            <a:r>
              <a:rPr lang="tr-TR" u="sng" dirty="0"/>
              <a:t> Mazda kavramının yeni bir konsept olmadığını ve Zerdüşt’ün bu kavramsal çerçeveyi kadim yerel gelenek içerisinden aldığını veya Hint kutsal metin literatürü Vedalardan faydalanarak ürettiğini ileri sürmektedir.</a:t>
            </a:r>
            <a:r>
              <a:rPr lang="tr-TR" dirty="0"/>
              <a:t> Buna göre </a:t>
            </a:r>
            <a:r>
              <a:rPr lang="tr-TR" dirty="0" err="1"/>
              <a:t>Ahura</a:t>
            </a:r>
            <a:r>
              <a:rPr lang="tr-TR" dirty="0"/>
              <a:t> kavramının </a:t>
            </a:r>
            <a:r>
              <a:rPr lang="tr-TR" dirty="0" err="1"/>
              <a:t>Rigveda’da</a:t>
            </a:r>
            <a:r>
              <a:rPr lang="tr-TR" dirty="0"/>
              <a:t> geçen </a:t>
            </a:r>
            <a:r>
              <a:rPr lang="tr-TR" dirty="0" err="1"/>
              <a:t>Varuna</a:t>
            </a:r>
            <a:r>
              <a:rPr lang="tr-TR" dirty="0"/>
              <a:t>, </a:t>
            </a:r>
            <a:r>
              <a:rPr lang="tr-TR" dirty="0" err="1"/>
              <a:t>Asura</a:t>
            </a:r>
            <a:r>
              <a:rPr lang="tr-TR" dirty="0"/>
              <a:t> tanrısallıklarından yahut </a:t>
            </a:r>
            <a:r>
              <a:rPr lang="tr-TR" dirty="0" err="1"/>
              <a:t>Medha</a:t>
            </a:r>
            <a:r>
              <a:rPr lang="tr-TR" dirty="0"/>
              <a:t> veya </a:t>
            </a:r>
            <a:r>
              <a:rPr lang="tr-TR" dirty="0" err="1"/>
              <a:t>Medhira</a:t>
            </a:r>
            <a:r>
              <a:rPr lang="tr-TR" dirty="0"/>
              <a:t> sözcüklerinden türetildiği varsayılmaktadır. Benzer şekilde </a:t>
            </a:r>
            <a:r>
              <a:rPr lang="tr-TR" dirty="0" err="1"/>
              <a:t>Ahura</a:t>
            </a:r>
            <a:r>
              <a:rPr lang="tr-TR" dirty="0"/>
              <a:t> Mazda’yı yerel geleneklere atfeden teoriler ise onu, </a:t>
            </a:r>
            <a:r>
              <a:rPr lang="tr-TR" u="sng" dirty="0"/>
              <a:t>Asur veya Elam kitabelerinde geçen “</a:t>
            </a:r>
            <a:r>
              <a:rPr lang="tr-TR" u="sng" dirty="0" err="1"/>
              <a:t>Asura</a:t>
            </a:r>
            <a:r>
              <a:rPr lang="tr-TR" u="sng" dirty="0"/>
              <a:t> </a:t>
            </a:r>
            <a:r>
              <a:rPr lang="tr-TR" u="sng" dirty="0" err="1"/>
              <a:t>Medha</a:t>
            </a:r>
            <a:r>
              <a:rPr lang="tr-TR" u="sng" dirty="0"/>
              <a:t>” veya Asur tanrısı </a:t>
            </a:r>
            <a:r>
              <a:rPr lang="tr-TR" u="sng" dirty="0" err="1"/>
              <a:t>Assur’un</a:t>
            </a:r>
            <a:r>
              <a:rPr lang="tr-TR" u="sng" dirty="0"/>
              <a:t> dönüşmüş hali olduğunu iddia etmektedir. </a:t>
            </a:r>
            <a:r>
              <a:rPr lang="tr-TR" dirty="0"/>
              <a:t>Böylelikle Zerdüşt’ün de sözü edilen kelime ve kavramlardan birini alarak </a:t>
            </a:r>
            <a:r>
              <a:rPr lang="tr-TR" dirty="0" err="1"/>
              <a:t>Ahura</a:t>
            </a:r>
            <a:r>
              <a:rPr lang="tr-TR" dirty="0"/>
              <a:t> Mazda konseptini oluşturduğu öngörülerek yeni bir dini geleneği ortaya koymak yerine mevcut dini anlayışı reforma tabi tuttuğu iddiası temellendirilmek</a:t>
            </a:r>
          </a:p>
          <a:p>
            <a:pPr algn="just"/>
            <a:r>
              <a:rPr lang="tr-TR" dirty="0"/>
              <a:t>istenmektedir.</a:t>
            </a:r>
          </a:p>
          <a:p>
            <a:pPr algn="just"/>
            <a:endParaRPr lang="tr-TR" dirty="0"/>
          </a:p>
          <a:p>
            <a:pPr algn="just"/>
            <a:r>
              <a:rPr lang="tr-TR" dirty="0" err="1"/>
              <a:t>Ahura</a:t>
            </a:r>
            <a:r>
              <a:rPr lang="tr-TR" dirty="0"/>
              <a:t> Mazda yaratmayı iki aşamada tamamlamıştır. O, önce her </a:t>
            </a:r>
            <a:r>
              <a:rPr lang="tr-TR" u="sng" dirty="0"/>
              <a:t>şeyi ruhsal (</a:t>
            </a:r>
            <a:r>
              <a:rPr lang="tr-TR" u="sng" dirty="0" err="1"/>
              <a:t>menog</a:t>
            </a:r>
            <a:r>
              <a:rPr lang="tr-TR" u="sng" dirty="0"/>
              <a:t>) sonra da maddi (</a:t>
            </a:r>
            <a:r>
              <a:rPr lang="tr-TR" u="sng" dirty="0" err="1"/>
              <a:t>getîk</a:t>
            </a:r>
            <a:r>
              <a:rPr lang="tr-TR" u="sng" dirty="0"/>
              <a:t>) olarak var etmiştir. Varlıkların maddi olarak ortaya çıkmasıyla iyi-kötü savaşı aktif hale gelmiştir. </a:t>
            </a:r>
            <a:r>
              <a:rPr lang="tr-TR" dirty="0"/>
              <a:t>Öyle ki Mecusi inancına göre, Ehrimen metal alemini yararak su yoluyla yeryüzü dünyasına çıkmış, buradaki bazı bölgeleri çöle çevirmiş, </a:t>
            </a:r>
            <a:r>
              <a:rPr lang="tr-TR" u="sng" dirty="0" err="1"/>
              <a:t>Ahura</a:t>
            </a:r>
            <a:r>
              <a:rPr lang="tr-TR" u="sng" dirty="0"/>
              <a:t> Mazda tarafından yaratılan ilk insan ile boğayı öldürmüş ve kutsal ateşi duman ile kirletmiştir.</a:t>
            </a:r>
          </a:p>
          <a:p>
            <a:pPr algn="just"/>
            <a:endParaRPr lang="tr-TR" dirty="0"/>
          </a:p>
          <a:p>
            <a:pPr algn="just"/>
            <a:r>
              <a:rPr lang="tr-TR" dirty="0"/>
              <a:t>İnsanın yaratılışı konusunda Mecusilik, </a:t>
            </a:r>
            <a:r>
              <a:rPr lang="tr-TR" dirty="0" err="1"/>
              <a:t>Ahura</a:t>
            </a:r>
            <a:r>
              <a:rPr lang="tr-TR" dirty="0"/>
              <a:t> Mazda’nın önce ilk prototip insan olan </a:t>
            </a:r>
            <a:r>
              <a:rPr lang="tr-TR" u="sng" dirty="0" err="1"/>
              <a:t>Gayomart’ı</a:t>
            </a:r>
            <a:r>
              <a:rPr lang="tr-TR" dirty="0"/>
              <a:t> yarattığını düşünür. </a:t>
            </a:r>
            <a:r>
              <a:rPr lang="tr-TR" dirty="0" err="1"/>
              <a:t>Gayomart</a:t>
            </a:r>
            <a:r>
              <a:rPr lang="tr-TR" dirty="0"/>
              <a:t>, </a:t>
            </a:r>
            <a:r>
              <a:rPr lang="tr-TR" dirty="0" err="1"/>
              <a:t>Ahura</a:t>
            </a:r>
            <a:r>
              <a:rPr lang="tr-TR" dirty="0"/>
              <a:t> Mazda ile </a:t>
            </a:r>
            <a:r>
              <a:rPr lang="tr-TR" dirty="0" err="1"/>
              <a:t>Spendarmat’ın</a:t>
            </a:r>
            <a:r>
              <a:rPr lang="tr-TR" dirty="0"/>
              <a:t> yani yeryüzünün oğlu olarak tanımlanır. Daha sonra öldürülen </a:t>
            </a:r>
            <a:r>
              <a:rPr lang="tr-TR" dirty="0" err="1"/>
              <a:t>Gayomart’ın</a:t>
            </a:r>
            <a:r>
              <a:rPr lang="tr-TR" dirty="0"/>
              <a:t> tohumları/zürriyeti yeryüzüne dökülmüş ve bundan Adem’le Havva’ya tekabül eden ilk insan çifti olan Maşye ile Maşyâna doğmuştur. </a:t>
            </a:r>
          </a:p>
          <a:p>
            <a:pPr algn="just"/>
            <a:endParaRPr lang="tr-TR" dirty="0"/>
          </a:p>
        </p:txBody>
      </p:sp>
    </p:spTree>
    <p:extLst>
      <p:ext uri="{BB962C8B-B14F-4D97-AF65-F5344CB8AC3E}">
        <p14:creationId xmlns:p14="http://schemas.microsoft.com/office/powerpoint/2010/main" val="214038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304" y="0"/>
            <a:ext cx="9036496" cy="6186309"/>
          </a:xfrm>
          <a:prstGeom prst="rect">
            <a:avLst/>
          </a:prstGeom>
        </p:spPr>
        <p:txBody>
          <a:bodyPr wrap="square">
            <a:spAutoFit/>
          </a:bodyPr>
          <a:lstStyle/>
          <a:p>
            <a:pPr algn="just"/>
            <a:r>
              <a:rPr lang="tr-TR" b="1" u="sng" dirty="0"/>
              <a:t>Ateş </a:t>
            </a:r>
          </a:p>
          <a:p>
            <a:pPr algn="just"/>
            <a:r>
              <a:rPr lang="tr-TR" dirty="0" err="1"/>
              <a:t>Mecusilikte</a:t>
            </a:r>
            <a:r>
              <a:rPr lang="tr-TR" dirty="0"/>
              <a:t> önemli bir kült objesi olan ateşle ilgili inanışlar ve uygulamalar oldukça önemlidir. Aşa </a:t>
            </a:r>
            <a:r>
              <a:rPr lang="tr-TR" dirty="0" err="1"/>
              <a:t>Vahişta</a:t>
            </a:r>
            <a:r>
              <a:rPr lang="tr-TR" dirty="0"/>
              <a:t> tarafından korunduğuna inanılan ateş</a:t>
            </a:r>
            <a:r>
              <a:rPr lang="tr-TR" u="sng" dirty="0"/>
              <a:t>, tanrı tarafından yaratılan saf, temiz ve iyi bir varlık olarak görülür</a:t>
            </a:r>
            <a:r>
              <a:rPr lang="tr-TR" dirty="0"/>
              <a:t>. Bu nedenle erken dönemlerden itibaren ateş Mecusi tapınaklarında önemli bir yer tutar.</a:t>
            </a:r>
          </a:p>
          <a:p>
            <a:pPr algn="just"/>
            <a:r>
              <a:rPr lang="tr-TR" dirty="0"/>
              <a:t>Özellikle </a:t>
            </a:r>
            <a:r>
              <a:rPr lang="tr-TR" u="sng" dirty="0" err="1"/>
              <a:t>Sasaniler</a:t>
            </a:r>
            <a:r>
              <a:rPr lang="tr-TR" u="sng" dirty="0"/>
              <a:t> döneminde ortaya çıkan </a:t>
            </a:r>
            <a:r>
              <a:rPr lang="tr-TR" u="sng" dirty="0" err="1"/>
              <a:t>ikonaklazm</a:t>
            </a:r>
            <a:r>
              <a:rPr lang="tr-TR" u="sng" dirty="0"/>
              <a:t> hareketinde tapınaklardan temizlenen tanrı suretlerinin yerini kutsal ateş almış </a:t>
            </a:r>
            <a:r>
              <a:rPr lang="tr-TR" dirty="0"/>
              <a:t>ve ateşin ibadet esnasında kullanımı yaygınlaşmıştır. Ateş motifi eski İran paralarında da kullanılmıştır. </a:t>
            </a:r>
            <a:r>
              <a:rPr lang="tr-TR" u="sng" dirty="0" err="1"/>
              <a:t>Mecusilikte</a:t>
            </a:r>
            <a:r>
              <a:rPr lang="tr-TR" u="sng" dirty="0"/>
              <a:t> ateş bir tapınma objesi ya da bir tanrı değildir; tanrısal saflığın, temizliğin ve iyiliğin bir sembolüdür. Bu nedenle </a:t>
            </a:r>
            <a:r>
              <a:rPr lang="tr-TR" u="sng" dirty="0" err="1"/>
              <a:t>Mecusilikte</a:t>
            </a:r>
            <a:r>
              <a:rPr lang="tr-TR" u="sng" dirty="0"/>
              <a:t> ateşle ilgili temizlik kurallarına riayet etmek oldukça önemlidir.</a:t>
            </a:r>
          </a:p>
          <a:p>
            <a:pPr algn="just"/>
            <a:endParaRPr lang="tr-TR" dirty="0"/>
          </a:p>
          <a:p>
            <a:pPr algn="just"/>
            <a:r>
              <a:rPr lang="tr-TR" dirty="0"/>
              <a:t>Örneğin ateşe çöp ve benzeri kirli/pis </a:t>
            </a:r>
          </a:p>
          <a:p>
            <a:pPr algn="just"/>
            <a:r>
              <a:rPr lang="tr-TR" dirty="0"/>
              <a:t>şeyler atılmaz, ateş kirletilmez. Ateşte </a:t>
            </a:r>
          </a:p>
          <a:p>
            <a:pPr algn="just"/>
            <a:r>
              <a:rPr lang="tr-TR" dirty="0"/>
              <a:t>kullanılan yakıtların temiz ve kuru </a:t>
            </a:r>
          </a:p>
          <a:p>
            <a:pPr algn="just"/>
            <a:r>
              <a:rPr lang="tr-TR" dirty="0"/>
              <a:t>olmasına özel bir itina gösterilir.</a:t>
            </a:r>
            <a:r>
              <a:rPr lang="tr-TR" b="1" u="sng" dirty="0"/>
              <a:t> </a:t>
            </a:r>
          </a:p>
          <a:p>
            <a:pPr algn="just"/>
            <a:r>
              <a:rPr lang="tr-TR" dirty="0"/>
              <a:t>Zerdüştiler için saflığın ve hakikatin</a:t>
            </a:r>
          </a:p>
          <a:p>
            <a:pPr algn="just"/>
            <a:r>
              <a:rPr lang="tr-TR" dirty="0"/>
              <a:t> daha doğrusu </a:t>
            </a:r>
            <a:r>
              <a:rPr lang="tr-TR" dirty="0" err="1"/>
              <a:t>Ahura</a:t>
            </a:r>
            <a:r>
              <a:rPr lang="tr-TR" dirty="0"/>
              <a:t> Mazda’nın </a:t>
            </a:r>
          </a:p>
          <a:p>
            <a:pPr algn="just"/>
            <a:r>
              <a:rPr lang="tr-TR" dirty="0"/>
              <a:t>sembolüdür. Bu bağlamda Zerdüşti </a:t>
            </a:r>
          </a:p>
          <a:p>
            <a:pPr algn="just"/>
            <a:r>
              <a:rPr lang="tr-TR" dirty="0" err="1"/>
              <a:t>mabedlerine</a:t>
            </a:r>
            <a:r>
              <a:rPr lang="tr-TR" dirty="0"/>
              <a:t> ateş evi anlamında</a:t>
            </a:r>
          </a:p>
          <a:p>
            <a:pPr algn="just"/>
            <a:r>
              <a:rPr lang="tr-TR" dirty="0"/>
              <a:t> </a:t>
            </a:r>
            <a:r>
              <a:rPr lang="tr-TR" dirty="0" err="1"/>
              <a:t>Ateşgah</a:t>
            </a:r>
            <a:r>
              <a:rPr lang="tr-TR" dirty="0"/>
              <a:t>, </a:t>
            </a:r>
            <a:r>
              <a:rPr lang="tr-TR" dirty="0" err="1"/>
              <a:t>Dadgah</a:t>
            </a:r>
            <a:r>
              <a:rPr lang="tr-TR" dirty="0"/>
              <a:t> veya Ateş </a:t>
            </a:r>
            <a:r>
              <a:rPr lang="tr-TR" dirty="0" err="1"/>
              <a:t>Bahram</a:t>
            </a:r>
            <a:r>
              <a:rPr lang="tr-TR" dirty="0"/>
              <a:t> </a:t>
            </a:r>
          </a:p>
          <a:p>
            <a:pPr algn="just"/>
            <a:r>
              <a:rPr lang="tr-TR" dirty="0"/>
              <a:t>isimleri kullanılmıştır.</a:t>
            </a:r>
          </a:p>
          <a:p>
            <a:pPr algn="just"/>
            <a:endParaRPr lang="tr-TR" dirty="0"/>
          </a:p>
        </p:txBody>
      </p:sp>
      <p:pic>
        <p:nvPicPr>
          <p:cNvPr id="1026" name="Picture 2" descr="Image result for erciyes dağı zerdüşt tapınağ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565" y="2913428"/>
            <a:ext cx="5125235" cy="325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364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0DA6110-7B8E-4E39-840A-F03AD4FECFC3}"/>
              </a:ext>
            </a:extLst>
          </p:cNvPr>
          <p:cNvPicPr>
            <a:picLocks noChangeAspect="1"/>
          </p:cNvPicPr>
          <p:nvPr/>
        </p:nvPicPr>
        <p:blipFill>
          <a:blip r:embed="rId2"/>
          <a:stretch>
            <a:fillRect/>
          </a:stretch>
        </p:blipFill>
        <p:spPr>
          <a:xfrm>
            <a:off x="1115616" y="4011882"/>
            <a:ext cx="6408712" cy="2670297"/>
          </a:xfrm>
          <a:prstGeom prst="rect">
            <a:avLst/>
          </a:prstGeom>
        </p:spPr>
      </p:pic>
      <p:sp>
        <p:nvSpPr>
          <p:cNvPr id="4" name="Dikdörtgen 3">
            <a:extLst>
              <a:ext uri="{FF2B5EF4-FFF2-40B4-BE49-F238E27FC236}">
                <a16:creationId xmlns:a16="http://schemas.microsoft.com/office/drawing/2014/main" id="{05F101C1-2801-4B3D-99B6-0BDED50FCD0B}"/>
              </a:ext>
            </a:extLst>
          </p:cNvPr>
          <p:cNvSpPr/>
          <p:nvPr/>
        </p:nvSpPr>
        <p:spPr>
          <a:xfrm>
            <a:off x="0" y="0"/>
            <a:ext cx="9144000" cy="4247317"/>
          </a:xfrm>
          <a:prstGeom prst="rect">
            <a:avLst/>
          </a:prstGeom>
        </p:spPr>
        <p:txBody>
          <a:bodyPr wrap="square">
            <a:spAutoFit/>
          </a:bodyPr>
          <a:lstStyle/>
          <a:p>
            <a:pPr algn="just"/>
            <a:r>
              <a:rPr lang="tr-TR" dirty="0" err="1"/>
              <a:t>Ateşgah</a:t>
            </a:r>
            <a:r>
              <a:rPr lang="tr-TR" dirty="0"/>
              <a:t>, </a:t>
            </a:r>
            <a:r>
              <a:rPr lang="tr-TR" dirty="0" err="1"/>
              <a:t>dünyaki</a:t>
            </a:r>
            <a:r>
              <a:rPr lang="tr-TR" dirty="0"/>
              <a:t> 3 Zerdüşti tapınağından biri. Bakü’ye 30 km mesafede, </a:t>
            </a:r>
            <a:r>
              <a:rPr lang="tr-TR" dirty="0" err="1"/>
              <a:t>Abşeron</a:t>
            </a:r>
            <a:r>
              <a:rPr lang="tr-TR" dirty="0"/>
              <a:t> yarımadasının </a:t>
            </a:r>
            <a:r>
              <a:rPr lang="tr-TR" dirty="0" err="1"/>
              <a:t>Surahanı</a:t>
            </a:r>
            <a:r>
              <a:rPr lang="tr-TR" dirty="0"/>
              <a:t> kasabasının güneydoğu kısmında yer alır. "</a:t>
            </a:r>
            <a:r>
              <a:rPr lang="tr-TR" dirty="0" err="1"/>
              <a:t>Ateşgah</a:t>
            </a:r>
            <a:r>
              <a:rPr lang="tr-TR" dirty="0"/>
              <a:t>" sözcüğü ateş mabedi anlamına gelir. 16-18. yüzyılda doğal gazın çıktığı, bir zamanlar ebedi sönmez ateşlerin yandığına inanılan bir ateş mabedidir. Mabedin en erken yapısı olan ahır 1713 yılına aittir. Merkezi </a:t>
            </a:r>
            <a:r>
              <a:rPr lang="tr-TR" dirty="0" err="1"/>
              <a:t>secdegahı</a:t>
            </a:r>
            <a:r>
              <a:rPr lang="tr-TR" dirty="0"/>
              <a:t> ise 1810 yılında tacir </a:t>
            </a:r>
            <a:r>
              <a:rPr lang="tr-TR" dirty="0" err="1"/>
              <a:t>Kançanagaran</a:t>
            </a:r>
            <a:r>
              <a:rPr lang="tr-TR" dirty="0"/>
              <a:t> tarafından yaptırılmıştır.</a:t>
            </a:r>
          </a:p>
          <a:p>
            <a:pPr algn="just"/>
            <a:r>
              <a:rPr lang="tr-TR" b="1" dirty="0"/>
              <a:t>Mimari özellikleri ve tarihçe</a:t>
            </a:r>
            <a:endParaRPr lang="tr-TR" dirty="0"/>
          </a:p>
          <a:p>
            <a:pPr algn="just"/>
            <a:r>
              <a:rPr lang="tr-TR" dirty="0" err="1"/>
              <a:t>Ateşgah</a:t>
            </a:r>
            <a:r>
              <a:rPr lang="tr-TR" dirty="0"/>
              <a:t>, yapısına göre şehir hanlarına benzemektedir. Medya döneminden itibaren Azerbaycan’da yayılmış olan ateş tapınakları geleneklerini yansıtmaktadır. Fakat bazı Hint mabetlerinin özelliklerini de barındırmaktadır. Mabedin ortasında devamlı yanan bir ateş vardır. Söylentiye göre bu eskiden doğal bir ateştir, şimdi ise doğal gaz verilerek yakılmaktadır. </a:t>
            </a:r>
            <a:r>
              <a:rPr lang="tr-TR" dirty="0" err="1"/>
              <a:t>Ateşgah’ta</a:t>
            </a:r>
            <a:r>
              <a:rPr lang="tr-TR" dirty="0"/>
              <a:t> yanan ateş etrafında küçük odalar bulunmaktadır. Bu odaların yine küçük birer penceresi ateşi görmektedir. Eskiden hac için buraya gelen Zerdüştler bu odalarda konaklar, pencereden sürekli ateşi izler ve kendilerine çeşitli işkenceler yaparak ibadetlerini gerçekleştirirlermiş.</a:t>
            </a:r>
          </a:p>
          <a:p>
            <a:pPr algn="just"/>
            <a:endParaRPr lang="tr-TR" dirty="0"/>
          </a:p>
        </p:txBody>
      </p:sp>
    </p:spTree>
    <p:extLst>
      <p:ext uri="{BB962C8B-B14F-4D97-AF65-F5344CB8AC3E}">
        <p14:creationId xmlns:p14="http://schemas.microsoft.com/office/powerpoint/2010/main" val="177315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6C66D2B-17D6-4879-97ED-C2FBFE7462EA}"/>
              </a:ext>
            </a:extLst>
          </p:cNvPr>
          <p:cNvSpPr/>
          <p:nvPr/>
        </p:nvSpPr>
        <p:spPr>
          <a:xfrm>
            <a:off x="34978" y="16465"/>
            <a:ext cx="9109021" cy="2031325"/>
          </a:xfrm>
          <a:prstGeom prst="rect">
            <a:avLst/>
          </a:prstGeom>
        </p:spPr>
        <p:txBody>
          <a:bodyPr wrap="square">
            <a:spAutoFit/>
          </a:bodyPr>
          <a:lstStyle/>
          <a:p>
            <a:pPr algn="just"/>
            <a:r>
              <a:rPr lang="tr-TR" dirty="0"/>
              <a:t>21 Mart Nevruz günü ziyaretçi akınına uğrayan </a:t>
            </a:r>
            <a:r>
              <a:rPr lang="tr-TR" dirty="0" err="1"/>
              <a:t>Ateşgah’ta</a:t>
            </a:r>
            <a:r>
              <a:rPr lang="tr-TR" dirty="0"/>
              <a:t> Zerdüşt dinine inananlar, geçmiş dönemde çilehane olarak kullanılan şimdi müzeye çevrilmiş odaları ziyaret ederler. Her odanın giriş kapısının üzerinde de Sanskritçe yazılı kitabeler asılmıştır. Bu kitabeler Azerbaycan Türkçesine çevrilmemiş, sadece bir kitabenin altına Farsça tercümesi yazılmıştır. 7. yüzyıla kadar Mecusilerin tapınağı olarak kullanılan </a:t>
            </a:r>
            <a:r>
              <a:rPr lang="tr-TR" dirty="0" err="1"/>
              <a:t>Ateşgah</a:t>
            </a:r>
            <a:r>
              <a:rPr lang="tr-TR" dirty="0"/>
              <a:t>, o dönemlerde buradan geçen kervanların konaklama yeri idi. Mecusilere göre çok mukaddes olan </a:t>
            </a:r>
            <a:r>
              <a:rPr lang="tr-TR" dirty="0" err="1"/>
              <a:t>Ateşgah</a:t>
            </a:r>
            <a:r>
              <a:rPr lang="tr-TR" dirty="0"/>
              <a:t> 7. asırda Azerilerin İslam’ı kabul etmesiyle önemini yitirdi ancak 19. Yüzyıla kadar bir kahin burada hizmet etmeye devam etti.</a:t>
            </a:r>
          </a:p>
        </p:txBody>
      </p:sp>
      <p:pic>
        <p:nvPicPr>
          <p:cNvPr id="3" name="Resim 2">
            <a:extLst>
              <a:ext uri="{FF2B5EF4-FFF2-40B4-BE49-F238E27FC236}">
                <a16:creationId xmlns:a16="http://schemas.microsoft.com/office/drawing/2014/main" id="{382E9857-A05D-4A76-B34E-067621EC6C3F}"/>
              </a:ext>
            </a:extLst>
          </p:cNvPr>
          <p:cNvPicPr>
            <a:picLocks noChangeAspect="1"/>
          </p:cNvPicPr>
          <p:nvPr/>
        </p:nvPicPr>
        <p:blipFill>
          <a:blip r:embed="rId2"/>
          <a:stretch>
            <a:fillRect/>
          </a:stretch>
        </p:blipFill>
        <p:spPr>
          <a:xfrm>
            <a:off x="1259632" y="2281921"/>
            <a:ext cx="6552760" cy="4099407"/>
          </a:xfrm>
          <a:prstGeom prst="rect">
            <a:avLst/>
          </a:prstGeom>
        </p:spPr>
      </p:pic>
    </p:spTree>
    <p:extLst>
      <p:ext uri="{BB962C8B-B14F-4D97-AF65-F5344CB8AC3E}">
        <p14:creationId xmlns:p14="http://schemas.microsoft.com/office/powerpoint/2010/main" val="95499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6794" t="33385" r="39293" b="20924"/>
          <a:stretch/>
        </p:blipFill>
        <p:spPr>
          <a:xfrm>
            <a:off x="1043608" y="836712"/>
            <a:ext cx="7141859" cy="3960440"/>
          </a:xfrm>
          <a:prstGeom prst="rect">
            <a:avLst/>
          </a:prstGeom>
        </p:spPr>
      </p:pic>
    </p:spTree>
    <p:extLst>
      <p:ext uri="{BB962C8B-B14F-4D97-AF65-F5344CB8AC3E}">
        <p14:creationId xmlns:p14="http://schemas.microsoft.com/office/powerpoint/2010/main" val="3525131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20115" t="47923" r="39485" b="25077"/>
          <a:stretch/>
        </p:blipFill>
        <p:spPr>
          <a:xfrm>
            <a:off x="107504" y="269273"/>
            <a:ext cx="8599401" cy="3062800"/>
          </a:xfrm>
          <a:prstGeom prst="rect">
            <a:avLst/>
          </a:prstGeom>
        </p:spPr>
      </p:pic>
      <p:pic>
        <p:nvPicPr>
          <p:cNvPr id="3" name="Resim 2"/>
          <p:cNvPicPr>
            <a:picLocks noChangeAspect="1"/>
          </p:cNvPicPr>
          <p:nvPr/>
        </p:nvPicPr>
        <p:blipFill rotWithShape="1">
          <a:blip r:embed="rId3"/>
          <a:srcRect l="20668" t="48961" r="41145" b="26116"/>
          <a:stretch/>
        </p:blipFill>
        <p:spPr>
          <a:xfrm>
            <a:off x="147321" y="3501008"/>
            <a:ext cx="8559584" cy="2977247"/>
          </a:xfrm>
          <a:prstGeom prst="rect">
            <a:avLst/>
          </a:prstGeom>
        </p:spPr>
      </p:pic>
    </p:spTree>
    <p:extLst>
      <p:ext uri="{BB962C8B-B14F-4D97-AF65-F5344CB8AC3E}">
        <p14:creationId xmlns:p14="http://schemas.microsoft.com/office/powerpoint/2010/main" val="3522503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20116" t="48962" r="49723" b="30269"/>
          <a:stretch/>
        </p:blipFill>
        <p:spPr>
          <a:xfrm>
            <a:off x="179512" y="332656"/>
            <a:ext cx="7848872" cy="2880320"/>
          </a:xfrm>
          <a:prstGeom prst="rect">
            <a:avLst/>
          </a:prstGeom>
        </p:spPr>
      </p:pic>
      <p:pic>
        <p:nvPicPr>
          <p:cNvPr id="3" name="Resim 2"/>
          <p:cNvPicPr>
            <a:picLocks noChangeAspect="1"/>
          </p:cNvPicPr>
          <p:nvPr/>
        </p:nvPicPr>
        <p:blipFill rotWithShape="1">
          <a:blip r:embed="rId3"/>
          <a:srcRect l="20668" t="47923" r="44465" b="31308"/>
          <a:stretch/>
        </p:blipFill>
        <p:spPr>
          <a:xfrm>
            <a:off x="172885" y="3189610"/>
            <a:ext cx="7848872" cy="2491705"/>
          </a:xfrm>
          <a:prstGeom prst="rect">
            <a:avLst/>
          </a:prstGeom>
        </p:spPr>
      </p:pic>
    </p:spTree>
    <p:extLst>
      <p:ext uri="{BB962C8B-B14F-4D97-AF65-F5344CB8AC3E}">
        <p14:creationId xmlns:p14="http://schemas.microsoft.com/office/powerpoint/2010/main" val="192648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98" b="21508"/>
          <a:stretch/>
        </p:blipFill>
        <p:spPr bwMode="auto">
          <a:xfrm>
            <a:off x="165673" y="260648"/>
            <a:ext cx="8795448" cy="469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247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6531"/>
            <a:ext cx="7035820" cy="659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8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908032" cy="444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a:extLst>
              <a:ext uri="{FF2B5EF4-FFF2-40B4-BE49-F238E27FC236}">
                <a16:creationId xmlns:a16="http://schemas.microsoft.com/office/drawing/2014/main" id="{28582061-9138-48AF-9E6D-791408CB71FD}"/>
              </a:ext>
            </a:extLst>
          </p:cNvPr>
          <p:cNvSpPr txBox="1"/>
          <p:nvPr/>
        </p:nvSpPr>
        <p:spPr>
          <a:xfrm>
            <a:off x="1259632" y="5805264"/>
            <a:ext cx="2541530" cy="369332"/>
          </a:xfrm>
          <a:prstGeom prst="rect">
            <a:avLst/>
          </a:prstGeom>
          <a:noFill/>
        </p:spPr>
        <p:txBody>
          <a:bodyPr wrap="none" rtlCol="0">
            <a:spAutoFit/>
          </a:bodyPr>
          <a:lstStyle/>
          <a:p>
            <a:r>
              <a:rPr lang="tr-TR" dirty="0" err="1"/>
              <a:t>Anubis</a:t>
            </a:r>
            <a:r>
              <a:rPr lang="tr-TR" dirty="0"/>
              <a:t> – Çakal Başlı Tanrı</a:t>
            </a:r>
          </a:p>
        </p:txBody>
      </p:sp>
    </p:spTree>
    <p:extLst>
      <p:ext uri="{BB962C8B-B14F-4D97-AF65-F5344CB8AC3E}">
        <p14:creationId xmlns:p14="http://schemas.microsoft.com/office/powerpoint/2010/main" val="2278719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04" y="0"/>
            <a:ext cx="9126096" cy="6740307"/>
          </a:xfrm>
          <a:prstGeom prst="rect">
            <a:avLst/>
          </a:prstGeom>
        </p:spPr>
        <p:txBody>
          <a:bodyPr wrap="square">
            <a:spAutoFit/>
          </a:bodyPr>
          <a:lstStyle/>
          <a:p>
            <a:pPr algn="just"/>
            <a:r>
              <a:rPr lang="tr-TR" dirty="0"/>
              <a:t>Zerdüşt felsefesine göre, ölümle ruh bedeni terk etmektedir.  Ancak buna rağmen Zerdüştîler ölümden korkmazlar, ve hatta ölümü severler; çünkü onlara göre dünya; meşakkatlerin, kötü fiillerin yeridir, zira Ehrimen sanatını orada icra eder. Ölmek ise dünya kötülüklerinden sıyrılmak ve mücadelenin son bulmasıdır; kısaca </a:t>
            </a:r>
            <a:r>
              <a:rPr lang="tr-TR" dirty="0" err="1"/>
              <a:t>Ahuranın</a:t>
            </a:r>
            <a:r>
              <a:rPr lang="tr-TR" dirty="0"/>
              <a:t> bir mükâfat ve inayetidir. Ölümden sonra asıl hayat başlayacaktır. Elbette ki ölümden sonraki güzel hayat yukarıda bahsetmiş olduğumuz imtihanı başarı ile atlatmış olanlar için bahis konusudur.</a:t>
            </a:r>
          </a:p>
          <a:p>
            <a:pPr algn="just"/>
            <a:endParaRPr lang="tr-TR" dirty="0"/>
          </a:p>
          <a:p>
            <a:pPr algn="just"/>
            <a:r>
              <a:rPr lang="tr-TR" u="sng" dirty="0" err="1"/>
              <a:t>Ahura</a:t>
            </a:r>
            <a:r>
              <a:rPr lang="tr-TR" u="sng" dirty="0"/>
              <a:t> Mazda'ya göre ateşi, toprağı ve suyu bir cesedin teması ile kirletmek günahtır. Bunun için ölümden sonra cesedin-sessizlik kuleleri - adı verilen yüksekçe yerlerde köpeklerle, akbabalara terkedilmesi gerekir.</a:t>
            </a:r>
          </a:p>
          <a:p>
            <a:pPr algn="just"/>
            <a:endParaRPr lang="tr-TR" u="sng" dirty="0"/>
          </a:p>
          <a:p>
            <a:pPr algn="just"/>
            <a:r>
              <a:rPr lang="tr-TR" dirty="0"/>
              <a:t>Çok eski dönemlerde ölü gömme âdetinin varlığını gösteren işaret bulunmakla birlikte sonraları </a:t>
            </a:r>
            <a:r>
              <a:rPr lang="tr-TR" dirty="0" err="1"/>
              <a:t>Mecusilikte</a:t>
            </a:r>
            <a:r>
              <a:rPr lang="tr-TR" dirty="0"/>
              <a:t> tıpkı Tibet Budistlerinde olduğu gibi cesetlerin açıkta bırakılarak etlerin vahşi hayvanlar ve kuşlarca yenilmesi adeti yaygınlaşmıştır.</a:t>
            </a:r>
            <a:endParaRPr lang="tr-TR" u="sng" dirty="0"/>
          </a:p>
          <a:p>
            <a:pPr algn="just"/>
            <a:endParaRPr lang="tr-TR" u="sng" dirty="0"/>
          </a:p>
          <a:p>
            <a:pPr algn="just"/>
            <a:r>
              <a:rPr lang="tr-TR" u="sng" dirty="0"/>
              <a:t>Zerdüşt dininin bir başka mezhebine göre de, bir insan ölünce, ölünün etleri kemiklerinden sıyrılır ve kemikler ayrı bir kaba konurdu. İlim dilinde bu kaba </a:t>
            </a:r>
            <a:r>
              <a:rPr lang="tr-TR" u="sng" dirty="0" err="1"/>
              <a:t>ossuarium</a:t>
            </a:r>
            <a:r>
              <a:rPr lang="tr-TR" u="sng" dirty="0"/>
              <a:t> denilmektedir.</a:t>
            </a:r>
          </a:p>
          <a:p>
            <a:pPr algn="just"/>
            <a:endParaRPr lang="tr-TR" u="sng" dirty="0"/>
          </a:p>
          <a:p>
            <a:pPr algn="just"/>
            <a:r>
              <a:rPr lang="tr-TR" u="sng" dirty="0"/>
              <a:t>Bu gibi adetler büyük </a:t>
            </a:r>
            <a:r>
              <a:rPr lang="sv-SE" u="sng" dirty="0"/>
              <a:t>bir ihtimalle daha sonradan ve bilhassa Medyalı Muğlar (din</a:t>
            </a:r>
            <a:r>
              <a:rPr lang="tr-TR" u="sng" dirty="0"/>
              <a:t> adamları) tarafından Zerdüşt dinine mal edilmiştir. </a:t>
            </a:r>
            <a:r>
              <a:rPr lang="tr-TR" u="sng" dirty="0" err="1"/>
              <a:t>Çünki</a:t>
            </a:r>
            <a:r>
              <a:rPr lang="tr-TR" u="sng" dirty="0"/>
              <a:t> bu </a:t>
            </a:r>
            <a:r>
              <a:rPr lang="tr-TR" u="sng" dirty="0" err="1"/>
              <a:t>Muğlar</a:t>
            </a:r>
            <a:r>
              <a:rPr lang="tr-TR" u="sng" dirty="0"/>
              <a:t> kendilerinin özel adetlerine Perslerin itaat etmemesine ve ölülerini toprağa gömmelerine çok kızmakta idiler. Nitekim en koyu Zerdüştçüler olan </a:t>
            </a:r>
            <a:r>
              <a:rPr lang="tr-TR" u="sng" dirty="0" err="1"/>
              <a:t>Ahameniş</a:t>
            </a:r>
            <a:r>
              <a:rPr lang="tr-TR" u="sng" dirty="0"/>
              <a:t> şahlarının hepsinin mezarları vardır. Zerdüşt dininin çok sağlam ahlâk kurallarına dayanıyor olması, ölüleri gömmeme adetinin dine sonradan ithal edilmiş olabileceği fikrini teyit eder mahiyettedir.</a:t>
            </a:r>
          </a:p>
        </p:txBody>
      </p:sp>
    </p:spTree>
    <p:extLst>
      <p:ext uri="{BB962C8B-B14F-4D97-AF65-F5344CB8AC3E}">
        <p14:creationId xmlns:p14="http://schemas.microsoft.com/office/powerpoint/2010/main" val="396367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1046"/>
            <a:ext cx="9144000" cy="6740307"/>
          </a:xfrm>
          <a:prstGeom prst="rect">
            <a:avLst/>
          </a:prstGeom>
        </p:spPr>
        <p:txBody>
          <a:bodyPr wrap="square">
            <a:spAutoFit/>
          </a:bodyPr>
          <a:lstStyle/>
          <a:p>
            <a:pPr algn="just"/>
            <a:r>
              <a:rPr lang="tr-TR" b="1" dirty="0"/>
              <a:t>İbadetler</a:t>
            </a:r>
          </a:p>
          <a:p>
            <a:pPr algn="just"/>
            <a:r>
              <a:rPr lang="tr-TR" dirty="0" err="1"/>
              <a:t>Mecusiliğin</a:t>
            </a:r>
            <a:r>
              <a:rPr lang="tr-TR" dirty="0"/>
              <a:t> ahlak sistemi özünü “</a:t>
            </a:r>
            <a:r>
              <a:rPr lang="tr-TR" u="sng" dirty="0" err="1"/>
              <a:t>humuta</a:t>
            </a:r>
            <a:r>
              <a:rPr lang="tr-TR" u="sng" dirty="0"/>
              <a:t>, </a:t>
            </a:r>
            <a:r>
              <a:rPr lang="tr-TR" u="sng" dirty="0" err="1"/>
              <a:t>hukhta</a:t>
            </a:r>
            <a:r>
              <a:rPr lang="tr-TR" u="sng" dirty="0"/>
              <a:t>, </a:t>
            </a:r>
            <a:r>
              <a:rPr lang="tr-TR" u="sng" dirty="0" err="1"/>
              <a:t>huvarşta</a:t>
            </a:r>
            <a:r>
              <a:rPr lang="tr-TR" dirty="0"/>
              <a:t>” yani iyi düşünce, iyi söz ve iyi davranış esasına dayalıdır. </a:t>
            </a:r>
            <a:r>
              <a:rPr lang="tr-TR" u="sng" dirty="0"/>
              <a:t>Beş vakit dua </a:t>
            </a:r>
            <a:r>
              <a:rPr lang="tr-TR" u="sng" dirty="0" err="1"/>
              <a:t>Mecusiliğin</a:t>
            </a:r>
            <a:r>
              <a:rPr lang="tr-TR" u="sng" dirty="0"/>
              <a:t> günlük ibadetleri arasında oldukça önemlidir. Güneş doğarken, öğlen tepedeyken, öğleden sonra, güneş batarken ve gece olmak üzere bu beş vakitte her Mecusi güneşe, ışığa ya da ateşe dönerek dua okur. Dua öncesi İslam’daki abdeste benzer bir temizlenme ibadeti yapılır.</a:t>
            </a:r>
            <a:r>
              <a:rPr lang="tr-TR" dirty="0"/>
              <a:t> </a:t>
            </a:r>
            <a:r>
              <a:rPr lang="tr-TR" u="sng" dirty="0"/>
              <a:t>Bunun için öncelikle yüz, sonra eller ve ayaklar yıkanır</a:t>
            </a:r>
            <a:r>
              <a:rPr lang="tr-TR" dirty="0"/>
              <a:t>; bu arada kutsal kuşak (kutsi) çözülür. Dua esnasında yeniden bu kuşak bağlanır.</a:t>
            </a:r>
          </a:p>
          <a:p>
            <a:pPr algn="just"/>
            <a:r>
              <a:rPr lang="tr-TR" dirty="0"/>
              <a:t>Doğum, evlilik ve cenaze törenleri dini olaylar olarak değerlendirilir. Doğum sonrası bebek tapınağa götürülür ve rahip tarafından ağzına kutsal </a:t>
            </a:r>
            <a:r>
              <a:rPr lang="tr-TR" dirty="0" err="1"/>
              <a:t>hom</a:t>
            </a:r>
            <a:r>
              <a:rPr lang="tr-TR" dirty="0"/>
              <a:t> suyu verilir. Evlilik (nikah) törenini de rahip yönetir.</a:t>
            </a:r>
          </a:p>
          <a:p>
            <a:pPr algn="just"/>
            <a:r>
              <a:rPr lang="tr-TR" dirty="0" err="1"/>
              <a:t>Mecusilikte</a:t>
            </a:r>
            <a:r>
              <a:rPr lang="tr-TR" dirty="0"/>
              <a:t> her çocuk 15 yaşına geldiğinde kendisi için bir çeşit dine giriş (</a:t>
            </a:r>
            <a:r>
              <a:rPr lang="tr-TR" dirty="0" err="1"/>
              <a:t>inisiyasyon</a:t>
            </a:r>
            <a:r>
              <a:rPr lang="tr-TR" dirty="0"/>
              <a:t>) töreni sayılabilecek bir tören düzenlenir. Bu törende çocuklar dualarla dini elbiseler giyinip, kutsal kuşak takarlar. Üç kez bele dolanan ve önden ve arkadan bağlanan bu kuşağı erkek ve kadın dindar Mecusiler her zaman bağlarlar.</a:t>
            </a:r>
          </a:p>
          <a:p>
            <a:pPr algn="just"/>
            <a:r>
              <a:rPr lang="tr-TR" dirty="0"/>
              <a:t>Yılın çeşitli aylarına dağılmış vaziyette bir dini kutsal gün ve bayram bulunmaktadır. Yıllık olarak kutlanan 7 büyük bayramdan en önemlisi </a:t>
            </a:r>
            <a:r>
              <a:rPr lang="tr-TR" dirty="0" err="1"/>
              <a:t>Noruz</a:t>
            </a:r>
            <a:r>
              <a:rPr lang="tr-TR" dirty="0"/>
              <a:t> (Nevruz) adı verilen yeni yıl bayramıdır. Nevruz tabiatın dirilişi anısına kutlanan bir çeşit bahar bayramıdır. Güneş takviminin ilk ayı olan </a:t>
            </a:r>
            <a:r>
              <a:rPr lang="tr-TR" dirty="0" err="1"/>
              <a:t>Fervardin’in</a:t>
            </a:r>
            <a:r>
              <a:rPr lang="tr-TR" dirty="0"/>
              <a:t> ilk gününde (21 Mart) bahardaki gündüz-gece eşitliği döneminde kutlanmaya başlanan Nevruz efsanevi İran kralı </a:t>
            </a:r>
            <a:r>
              <a:rPr lang="tr-TR" dirty="0" err="1"/>
              <a:t>Cemşid’le</a:t>
            </a:r>
            <a:r>
              <a:rPr lang="tr-TR" dirty="0"/>
              <a:t> ya da Zerdüşt’le ilişkili olarak görülür. Nevruz ateşin efendisi Aşa </a:t>
            </a:r>
            <a:r>
              <a:rPr lang="tr-TR" dirty="0" err="1"/>
              <a:t>Vahişta’ya</a:t>
            </a:r>
            <a:r>
              <a:rPr lang="tr-TR" dirty="0"/>
              <a:t> atfedilmiştir. </a:t>
            </a:r>
            <a:r>
              <a:rPr lang="tr-TR" u="sng" dirty="0"/>
              <a:t>Nevruz kutlamalarında sonbaharla birlikte yeryüzünden ayrılan bitkilerin ve suların koruyucusu ilahi varlık </a:t>
            </a:r>
            <a:r>
              <a:rPr lang="tr-TR" u="sng" dirty="0" err="1"/>
              <a:t>Rapitvan’ın</a:t>
            </a:r>
            <a:r>
              <a:rPr lang="tr-TR" u="sng" dirty="0"/>
              <a:t> ilkbaharda yeniden yeryüzüne dönüşü de kutlanmaktadır. </a:t>
            </a:r>
            <a:r>
              <a:rPr lang="tr-TR" dirty="0"/>
              <a:t>Diğer altı bayram ise genel olarak </a:t>
            </a:r>
            <a:r>
              <a:rPr lang="tr-TR" dirty="0" err="1"/>
              <a:t>Gahambar</a:t>
            </a:r>
            <a:r>
              <a:rPr lang="tr-TR" dirty="0"/>
              <a:t> adıyla bilinir. Bu bayramlar </a:t>
            </a:r>
            <a:r>
              <a:rPr lang="tr-TR" dirty="0" err="1"/>
              <a:t>Ahura</a:t>
            </a:r>
            <a:r>
              <a:rPr lang="tr-TR" dirty="0"/>
              <a:t> Mazda, </a:t>
            </a:r>
            <a:r>
              <a:rPr lang="tr-TR" dirty="0" err="1"/>
              <a:t>Ameşa</a:t>
            </a:r>
            <a:r>
              <a:rPr lang="tr-TR" dirty="0"/>
              <a:t> </a:t>
            </a:r>
            <a:r>
              <a:rPr lang="tr-TR" dirty="0" err="1"/>
              <a:t>Spentalar</a:t>
            </a:r>
            <a:r>
              <a:rPr lang="tr-TR" dirty="0"/>
              <a:t> ve onlar </a:t>
            </a:r>
            <a:r>
              <a:rPr lang="nn-NO" dirty="0"/>
              <a:t>tarafından var edilen ya da korunan kutsal yaratıklar adına kutlanır. </a:t>
            </a:r>
            <a:endParaRPr lang="tr-TR" dirty="0"/>
          </a:p>
        </p:txBody>
      </p:sp>
    </p:spTree>
    <p:extLst>
      <p:ext uri="{BB962C8B-B14F-4D97-AF65-F5344CB8AC3E}">
        <p14:creationId xmlns:p14="http://schemas.microsoft.com/office/powerpoint/2010/main" val="575289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5240"/>
            <a:ext cx="9036496" cy="3693319"/>
          </a:xfrm>
          <a:prstGeom prst="rect">
            <a:avLst/>
          </a:prstGeom>
        </p:spPr>
        <p:txBody>
          <a:bodyPr wrap="square">
            <a:spAutoFit/>
          </a:bodyPr>
          <a:lstStyle/>
          <a:p>
            <a:pPr algn="just"/>
            <a:r>
              <a:rPr lang="nn-NO" dirty="0"/>
              <a:t>Bunlardan başka</a:t>
            </a:r>
            <a:r>
              <a:rPr lang="tr-TR" dirty="0"/>
              <a:t> sonbaharda hasat zamanı kutlanan </a:t>
            </a:r>
            <a:r>
              <a:rPr lang="tr-TR" dirty="0" err="1"/>
              <a:t>Mehregan</a:t>
            </a:r>
            <a:r>
              <a:rPr lang="tr-TR" dirty="0"/>
              <a:t> (</a:t>
            </a:r>
            <a:r>
              <a:rPr lang="tr-TR" dirty="0" err="1"/>
              <a:t>Mihrican</a:t>
            </a:r>
            <a:r>
              <a:rPr lang="tr-TR" dirty="0"/>
              <a:t>) da önemli bir bayramdır. </a:t>
            </a:r>
          </a:p>
          <a:p>
            <a:pPr algn="just"/>
            <a:endParaRPr lang="tr-TR" dirty="0"/>
          </a:p>
          <a:p>
            <a:pPr algn="just"/>
            <a:r>
              <a:rPr lang="tr-TR" dirty="0" err="1"/>
              <a:t>Mecusilikte</a:t>
            </a:r>
            <a:r>
              <a:rPr lang="tr-TR" dirty="0"/>
              <a:t> erken dönemlerden itibaren özel olarak bazı bitki sularından elde edilen ve süt ile karıştırılan </a:t>
            </a:r>
            <a:r>
              <a:rPr lang="tr-TR" dirty="0" err="1"/>
              <a:t>Haoma</a:t>
            </a:r>
            <a:r>
              <a:rPr lang="tr-TR" dirty="0"/>
              <a:t> içeceği de önemli bir işleve sahiptir. Kutsal metinlerde </a:t>
            </a:r>
            <a:r>
              <a:rPr lang="tr-TR" u="sng" dirty="0" err="1"/>
              <a:t>Haoma</a:t>
            </a:r>
            <a:r>
              <a:rPr lang="tr-TR" u="sng" dirty="0"/>
              <a:t> içeceğinin</a:t>
            </a:r>
            <a:r>
              <a:rPr lang="tr-TR" dirty="0"/>
              <a:t> kişiye ölümsüzlük kazandırdığı belirtilir. </a:t>
            </a:r>
            <a:r>
              <a:rPr lang="tr-TR" u="sng" dirty="0"/>
              <a:t>Zerdüşt kanlı kurbanın yerine </a:t>
            </a:r>
            <a:r>
              <a:rPr lang="tr-TR" u="sng" dirty="0" err="1"/>
              <a:t>Haoma</a:t>
            </a:r>
            <a:r>
              <a:rPr lang="tr-TR" u="sng" dirty="0"/>
              <a:t> içeceğini ve kişinin ibadetlerine bir şahit olarak da ateş sembolizmini kullanmıştır.</a:t>
            </a:r>
          </a:p>
          <a:p>
            <a:pPr algn="just"/>
            <a:endParaRPr lang="tr-TR" u="sng" dirty="0"/>
          </a:p>
          <a:p>
            <a:pPr algn="just"/>
            <a:r>
              <a:rPr lang="tr-TR" u="sng" dirty="0" err="1"/>
              <a:t>Mecusilikte</a:t>
            </a:r>
            <a:r>
              <a:rPr lang="tr-TR" u="sng" dirty="0"/>
              <a:t> temizlik kuralları oldukça önemlidir. Ateşle ve su ile ilgili kurallar oldukça önemlidir. Suyu ya da çeşme, dere veya göl gibi su kaynaklarını kirletmek günah sayılır. Hatta su, kirli ya da pis şeye doğrudan temas ettirilmez. Ayrıca onlar domuz ve sığır eti yemezler ve tek evlilik yaparlar. Zorunlu olmadıkça boşanmayı uygun görmezler. </a:t>
            </a:r>
          </a:p>
          <a:p>
            <a:pPr algn="just"/>
            <a:endParaRPr lang="tr-TR" dirty="0"/>
          </a:p>
        </p:txBody>
      </p:sp>
    </p:spTree>
    <p:extLst>
      <p:ext uri="{BB962C8B-B14F-4D97-AF65-F5344CB8AC3E}">
        <p14:creationId xmlns:p14="http://schemas.microsoft.com/office/powerpoint/2010/main" val="2250099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8131"/>
            <a:ext cx="9144000" cy="5632311"/>
          </a:xfrm>
          <a:prstGeom prst="rect">
            <a:avLst/>
          </a:prstGeom>
        </p:spPr>
        <p:txBody>
          <a:bodyPr wrap="square">
            <a:spAutoFit/>
          </a:bodyPr>
          <a:lstStyle/>
          <a:p>
            <a:pPr algn="just"/>
            <a:r>
              <a:rPr lang="tr-TR" b="1" u="sng" dirty="0"/>
              <a:t>Rahiplik ve Mabet</a:t>
            </a:r>
          </a:p>
          <a:p>
            <a:pPr algn="just"/>
            <a:r>
              <a:rPr lang="tr-TR" dirty="0" err="1"/>
              <a:t>Mecusilikte</a:t>
            </a:r>
            <a:r>
              <a:rPr lang="tr-TR" dirty="0"/>
              <a:t> çeşitli rahiplik sınıfları var olmuştur. Bunlardan en önemlisi </a:t>
            </a:r>
            <a:r>
              <a:rPr lang="tr-TR" dirty="0" err="1"/>
              <a:t>Mecuş</a:t>
            </a:r>
            <a:r>
              <a:rPr lang="tr-TR" dirty="0"/>
              <a:t> ya da </a:t>
            </a:r>
            <a:r>
              <a:rPr lang="tr-TR" dirty="0" err="1"/>
              <a:t>Meci</a:t>
            </a:r>
            <a:r>
              <a:rPr lang="tr-TR" dirty="0"/>
              <a:t> denilen rahip grubudur. İran imparatorlukları hakimiyeti altındaki Batı bölgelerinde yerleşik Mecusi kolonilerinde etkin olan </a:t>
            </a:r>
            <a:r>
              <a:rPr lang="tr-TR" dirty="0" err="1"/>
              <a:t>Meciler</a:t>
            </a:r>
            <a:r>
              <a:rPr lang="tr-TR" dirty="0"/>
              <a:t> eski Yunan gibi Batı dünyasında </a:t>
            </a:r>
            <a:r>
              <a:rPr lang="tr-TR" dirty="0" err="1"/>
              <a:t>Mecusiliğin</a:t>
            </a:r>
            <a:r>
              <a:rPr lang="tr-TR" dirty="0"/>
              <a:t> bu adla adeta özdeşleşmesine neden olmuşlardır. Bunlardan başka rahipler hiyerarşisi içinde </a:t>
            </a:r>
            <a:r>
              <a:rPr lang="tr-TR" dirty="0" err="1"/>
              <a:t>Erbad</a:t>
            </a:r>
            <a:r>
              <a:rPr lang="tr-TR" dirty="0"/>
              <a:t> (</a:t>
            </a:r>
            <a:r>
              <a:rPr lang="tr-TR" dirty="0" err="1"/>
              <a:t>Herbad</a:t>
            </a:r>
            <a:r>
              <a:rPr lang="tr-TR" dirty="0"/>
              <a:t>), </a:t>
            </a:r>
            <a:r>
              <a:rPr lang="tr-TR" dirty="0" err="1"/>
              <a:t>Mobad</a:t>
            </a:r>
            <a:r>
              <a:rPr lang="tr-TR" dirty="0"/>
              <a:t> (</a:t>
            </a:r>
            <a:r>
              <a:rPr lang="tr-TR" dirty="0" err="1"/>
              <a:t>Magbad</a:t>
            </a:r>
            <a:r>
              <a:rPr lang="tr-TR" dirty="0"/>
              <a:t>) ve </a:t>
            </a:r>
            <a:r>
              <a:rPr lang="tr-TR" dirty="0" err="1"/>
              <a:t>Bagnapad</a:t>
            </a:r>
            <a:r>
              <a:rPr lang="tr-TR" dirty="0"/>
              <a:t> gibi rahip grupları da dikkati çekmektedir. Bunlardan </a:t>
            </a:r>
            <a:r>
              <a:rPr lang="tr-TR" dirty="0" err="1"/>
              <a:t>Mobadların</a:t>
            </a:r>
            <a:r>
              <a:rPr lang="tr-TR" dirty="0"/>
              <a:t> ateş tapınaklarındaki baş rahipler oldukları bilinmektedir.</a:t>
            </a:r>
          </a:p>
          <a:p>
            <a:pPr algn="just"/>
            <a:endParaRPr lang="tr-TR" dirty="0"/>
          </a:p>
          <a:p>
            <a:pPr algn="just"/>
            <a:r>
              <a:rPr lang="tr-TR" u="sng" dirty="0"/>
              <a:t>Erken dönem </a:t>
            </a:r>
            <a:r>
              <a:rPr lang="tr-TR" u="sng" dirty="0" err="1"/>
              <a:t>Mecusiliğinde</a:t>
            </a:r>
            <a:r>
              <a:rPr lang="tr-TR" u="sng" dirty="0"/>
              <a:t> tapınmak amacıyla kullanılan kutsal mekanlar ya da sunak yerleri (</a:t>
            </a:r>
            <a:r>
              <a:rPr lang="tr-TR" u="sng" dirty="0" err="1"/>
              <a:t>altarlar</a:t>
            </a:r>
            <a:r>
              <a:rPr lang="tr-TR" u="sng" dirty="0"/>
              <a:t>) fazla görülmemektedir. Ancak zamanla özellikle </a:t>
            </a:r>
            <a:r>
              <a:rPr lang="tr-TR" u="sng" dirty="0" err="1"/>
              <a:t>Mecusiliğin</a:t>
            </a:r>
            <a:r>
              <a:rPr lang="tr-TR" u="sng" dirty="0"/>
              <a:t> toplumda yaygın egemen bir din haline gelmesiyle tapınaklar ve sunak yerleri oluşturulmaya başlanmıştır</a:t>
            </a:r>
            <a:r>
              <a:rPr lang="tr-TR" dirty="0"/>
              <a:t>. </a:t>
            </a:r>
            <a:r>
              <a:rPr lang="tr-TR" dirty="0" err="1"/>
              <a:t>Ataşgede</a:t>
            </a:r>
            <a:r>
              <a:rPr lang="tr-TR" dirty="0"/>
              <a:t> adı verilen ve içerisinde kutsal ateşin yakılı olduğu tapınaklar İran’ın dört bir tarafında inşa edilmiştir. Ateş tapınakları genellikle iki bölümden; kutsal ateşin yakılı tutulduğu bir özel kısım ile inananların dini ibadetlerini yerine getirdiği daha büyük bir kısımdan oluşmaktadır. </a:t>
            </a:r>
            <a:r>
              <a:rPr lang="tr-TR" dirty="0" err="1"/>
              <a:t>Sasanilerin</a:t>
            </a:r>
            <a:r>
              <a:rPr lang="tr-TR" dirty="0"/>
              <a:t> yıkılışı sonrası </a:t>
            </a:r>
            <a:r>
              <a:rPr lang="tr-TR" dirty="0" err="1"/>
              <a:t>ataşgedeler</a:t>
            </a:r>
            <a:r>
              <a:rPr lang="tr-TR" dirty="0"/>
              <a:t> hızla yok olmuştur. </a:t>
            </a:r>
            <a:r>
              <a:rPr lang="tr-TR" u="sng" dirty="0"/>
              <a:t>Bugün İran, Azerbaycan ve Hindistan’da çeşitli </a:t>
            </a:r>
            <a:r>
              <a:rPr lang="tr-TR" u="sng" dirty="0" err="1"/>
              <a:t>Ataşgedelerin</a:t>
            </a:r>
            <a:r>
              <a:rPr lang="tr-TR" u="sng" dirty="0"/>
              <a:t> var olduğu bilinmektedir.</a:t>
            </a:r>
          </a:p>
          <a:p>
            <a:pPr algn="just"/>
            <a:endParaRPr lang="tr-TR" dirty="0"/>
          </a:p>
          <a:p>
            <a:pPr algn="just"/>
            <a:r>
              <a:rPr lang="tr-TR" dirty="0" err="1"/>
              <a:t>Zerdüştîlik</a:t>
            </a:r>
            <a:r>
              <a:rPr lang="tr-TR" dirty="0"/>
              <a:t> </a:t>
            </a:r>
            <a:r>
              <a:rPr lang="tr-TR" dirty="0" err="1"/>
              <a:t>ahlâki</a:t>
            </a:r>
            <a:r>
              <a:rPr lang="tr-TR" dirty="0"/>
              <a:t> vazifeyi üç kelimede özetler: </a:t>
            </a:r>
            <a:r>
              <a:rPr lang="tr-TR" dirty="0" err="1"/>
              <a:t>Hamata</a:t>
            </a:r>
            <a:r>
              <a:rPr lang="tr-TR" dirty="0"/>
              <a:t> (iyi düşünülsün), </a:t>
            </a:r>
            <a:r>
              <a:rPr lang="tr-TR" dirty="0" err="1"/>
              <a:t>Hakhata</a:t>
            </a:r>
            <a:r>
              <a:rPr lang="tr-TR" dirty="0"/>
              <a:t> (iyi söylensin, </a:t>
            </a:r>
            <a:r>
              <a:rPr lang="tr-TR" dirty="0" err="1"/>
              <a:t>Hvarşta</a:t>
            </a:r>
            <a:r>
              <a:rPr lang="tr-TR" dirty="0"/>
              <a:t> (iyi yapılsın). Bu ana üç prensip Zerdüştîler arasındaki itibarını bugüne kadar kaybetmemiştir</a:t>
            </a:r>
            <a:r>
              <a:rPr lang="es-ES" dirty="0"/>
              <a:t>ve hâlâ bir parola hükmündedir.</a:t>
            </a:r>
            <a:endParaRPr lang="tr-TR" dirty="0"/>
          </a:p>
        </p:txBody>
      </p:sp>
    </p:spTree>
    <p:extLst>
      <p:ext uri="{BB962C8B-B14F-4D97-AF65-F5344CB8AC3E}">
        <p14:creationId xmlns:p14="http://schemas.microsoft.com/office/powerpoint/2010/main" val="362232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755814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05977"/>
            <a:ext cx="7532632" cy="68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836" y="4417288"/>
            <a:ext cx="9143164" cy="2308324"/>
          </a:xfrm>
          <a:prstGeom prst="rect">
            <a:avLst/>
          </a:prstGeom>
        </p:spPr>
        <p:txBody>
          <a:bodyPr wrap="square">
            <a:spAutoFit/>
          </a:bodyPr>
          <a:lstStyle/>
          <a:p>
            <a:pPr algn="just"/>
            <a:r>
              <a:rPr lang="tr-TR" u="sng" dirty="0" err="1"/>
              <a:t>Mazdeizmin</a:t>
            </a:r>
            <a:r>
              <a:rPr lang="tr-TR" u="sng" dirty="0"/>
              <a:t> gelişmesinden önce </a:t>
            </a:r>
            <a:r>
              <a:rPr lang="tr-TR" u="sng" dirty="0" err="1"/>
              <a:t>İranda</a:t>
            </a:r>
            <a:r>
              <a:rPr lang="tr-TR" u="sng" dirty="0"/>
              <a:t> yığın halinde hayvan kesme suretiyle ömrün uzatılabileceğine dair bir inanç vardı. Zerdüşt bu inancı ortadan kaldırmak için çok mücadele etmiştir. </a:t>
            </a:r>
            <a:r>
              <a:rPr lang="tr-TR" u="sng" dirty="0" err="1"/>
              <a:t>Zerdüştün</a:t>
            </a:r>
            <a:r>
              <a:rPr lang="tr-TR" u="sng" dirty="0"/>
              <a:t> bu çabasının nedenini hayvanları koruma arzusunda olduğu kadar, sosyal görüş açısının genişliğinde de aramak gerekir. Nitekim bu toplu hayvan imhasının toplumun ekonomik gücüne olan menfi tesirlerini görmemek imkânsızdır</a:t>
            </a:r>
            <a:r>
              <a:rPr lang="tr-TR" dirty="0"/>
              <a:t>. Toplumun fertlerinden büyük bir kısmının yiyecek et bulamazken, diğer bir kısmının da ömür uzatma ümidiyle toplu hayvan kesimini benimsemesi </a:t>
            </a:r>
            <a:r>
              <a:rPr lang="tr-TR" dirty="0" err="1"/>
              <a:t>Zerdüştün</a:t>
            </a:r>
            <a:r>
              <a:rPr lang="tr-TR" dirty="0"/>
              <a:t> sosyal adalet anlayışıyla bağdaşamıyordu; Bu sebeple kanlı, hayvan katliamları </a:t>
            </a:r>
            <a:r>
              <a:rPr lang="tr-TR" dirty="0" err="1"/>
              <a:t>Gatalarda</a:t>
            </a:r>
            <a:r>
              <a:rPr lang="tr-TR" dirty="0"/>
              <a:t> men edilmektedir.  </a:t>
            </a:r>
          </a:p>
        </p:txBody>
      </p:sp>
    </p:spTree>
    <p:extLst>
      <p:ext uri="{BB962C8B-B14F-4D97-AF65-F5344CB8AC3E}">
        <p14:creationId xmlns:p14="http://schemas.microsoft.com/office/powerpoint/2010/main" val="27349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822"/>
          <a:stretch/>
        </p:blipFill>
        <p:spPr bwMode="auto">
          <a:xfrm>
            <a:off x="90885" y="-33832"/>
            <a:ext cx="9042459" cy="447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23528" y="4581128"/>
            <a:ext cx="8208912" cy="923330"/>
          </a:xfrm>
          <a:prstGeom prst="rect">
            <a:avLst/>
          </a:prstGeom>
        </p:spPr>
        <p:txBody>
          <a:bodyPr wrap="square">
            <a:spAutoFit/>
          </a:bodyPr>
          <a:lstStyle/>
          <a:p>
            <a:pPr algn="just"/>
            <a:r>
              <a:rPr lang="tr-TR" dirty="0"/>
              <a:t>Mecusi geleneği orijinal </a:t>
            </a:r>
            <a:r>
              <a:rPr lang="tr-TR" dirty="0" err="1"/>
              <a:t>Avesta’nın</a:t>
            </a:r>
            <a:r>
              <a:rPr lang="tr-TR" dirty="0"/>
              <a:t>, kral </a:t>
            </a:r>
            <a:r>
              <a:rPr lang="tr-TR" dirty="0" err="1"/>
              <a:t>Viştaspa</a:t>
            </a:r>
            <a:r>
              <a:rPr lang="tr-TR" dirty="0"/>
              <a:t> tarafından 12.000 öküz derisi üzerine altın mürekkeple yazıldığını (ya da yazdırıldığını) ve bunun iki nüshasından birisinin kraliyet hazinesine, diğerinin ise devlet arşivine konulduğunu kabul eder.</a:t>
            </a:r>
          </a:p>
        </p:txBody>
      </p:sp>
    </p:spTree>
    <p:extLst>
      <p:ext uri="{BB962C8B-B14F-4D97-AF65-F5344CB8AC3E}">
        <p14:creationId xmlns:p14="http://schemas.microsoft.com/office/powerpoint/2010/main" val="4036635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452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023" r="2059" b="9077"/>
          <a:stretch/>
        </p:blipFill>
        <p:spPr bwMode="auto">
          <a:xfrm>
            <a:off x="273689" y="1786597"/>
            <a:ext cx="8180994" cy="188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718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39" t="58929" r="9754" b="17692"/>
          <a:stretch/>
        </p:blipFill>
        <p:spPr bwMode="auto">
          <a:xfrm>
            <a:off x="22661" y="2911370"/>
            <a:ext cx="9053917" cy="188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553344" y="2536722"/>
            <a:ext cx="1923347" cy="369332"/>
          </a:xfrm>
          <a:prstGeom prst="rect">
            <a:avLst/>
          </a:prstGeom>
          <a:noFill/>
        </p:spPr>
        <p:txBody>
          <a:bodyPr wrap="none" rtlCol="0">
            <a:spAutoFit/>
          </a:bodyPr>
          <a:lstStyle/>
          <a:p>
            <a:r>
              <a:rPr lang="tr-TR" b="1" u="sng" dirty="0"/>
              <a:t>Hristiyanlığa Etkisi</a:t>
            </a:r>
          </a:p>
        </p:txBody>
      </p:sp>
      <p:sp>
        <p:nvSpPr>
          <p:cNvPr id="5" name="Metin kutusu 4"/>
          <p:cNvSpPr txBox="1"/>
          <p:nvPr/>
        </p:nvSpPr>
        <p:spPr>
          <a:xfrm>
            <a:off x="0" y="116632"/>
            <a:ext cx="9144000" cy="2308324"/>
          </a:xfrm>
          <a:prstGeom prst="rect">
            <a:avLst/>
          </a:prstGeom>
          <a:noFill/>
        </p:spPr>
        <p:txBody>
          <a:bodyPr wrap="square" rtlCol="0">
            <a:spAutoFit/>
          </a:bodyPr>
          <a:lstStyle/>
          <a:p>
            <a:pPr algn="just"/>
            <a:r>
              <a:rPr lang="tr-TR" b="1" u="sng" dirty="0"/>
              <a:t>Yahudiliğe Etkisi</a:t>
            </a:r>
          </a:p>
          <a:p>
            <a:pPr marL="285750" indent="-285750" algn="just">
              <a:buFontTx/>
              <a:buChar char="-"/>
            </a:pPr>
            <a:r>
              <a:rPr lang="tr-TR" dirty="0"/>
              <a:t>Mesih (Hristiyanlığa </a:t>
            </a:r>
            <a:r>
              <a:rPr lang="tr-TR" dirty="0" err="1"/>
              <a:t>evrilmesi</a:t>
            </a:r>
            <a:r>
              <a:rPr lang="tr-TR" dirty="0"/>
              <a:t>)</a:t>
            </a:r>
          </a:p>
          <a:p>
            <a:pPr marL="285750" indent="-285750" algn="just">
              <a:buFontTx/>
              <a:buChar char="-"/>
            </a:pPr>
            <a:r>
              <a:rPr lang="tr-TR" dirty="0"/>
              <a:t>Şeytan ( </a:t>
            </a:r>
            <a:r>
              <a:rPr lang="tr-TR" dirty="0" err="1"/>
              <a:t>Magos</a:t>
            </a:r>
            <a:r>
              <a:rPr lang="tr-TR" dirty="0"/>
              <a:t>, Babil, Sürgün, </a:t>
            </a:r>
            <a:r>
              <a:rPr lang="tr-TR" dirty="0" err="1"/>
              <a:t>Kyros</a:t>
            </a:r>
            <a:r>
              <a:rPr lang="tr-TR" dirty="0"/>
              <a:t>, Yahudiler)</a:t>
            </a:r>
          </a:p>
          <a:p>
            <a:pPr algn="just"/>
            <a:r>
              <a:rPr lang="tr-TR" dirty="0"/>
              <a:t>- Melek İbranice elçi anlamına gelir.  Bu kavram ilk evvela Tevrat’ın MÖ 500 dolaylarında Babil esareti ertesi yazılan </a:t>
            </a:r>
            <a:r>
              <a:rPr lang="tr-TR" dirty="0" err="1"/>
              <a:t>Danyal</a:t>
            </a:r>
            <a:r>
              <a:rPr lang="tr-TR" dirty="0"/>
              <a:t> kitabında ortaya çıktığına göre İbrani mitolojisinde özgün değildir, İran kültüründen aktarılmış olması gerek diyenler vardır. Yani melek sözcüğü muhtemelen feriştahın çevirisi. Nitekim meleğin Yunancası olan </a:t>
            </a:r>
            <a:r>
              <a:rPr lang="tr-TR" dirty="0" err="1"/>
              <a:t>ángelos</a:t>
            </a:r>
            <a:r>
              <a:rPr lang="tr-TR" dirty="0"/>
              <a:t> da İbranice </a:t>
            </a:r>
            <a:r>
              <a:rPr lang="tr-TR" dirty="0" err="1"/>
              <a:t>melek’in</a:t>
            </a:r>
            <a:r>
              <a:rPr lang="tr-TR" dirty="0"/>
              <a:t> çevirisi. O da elçi ve ulak demektir.</a:t>
            </a:r>
          </a:p>
        </p:txBody>
      </p:sp>
      <p:sp>
        <p:nvSpPr>
          <p:cNvPr id="2" name="Dikdörtgen 1">
            <a:extLst>
              <a:ext uri="{FF2B5EF4-FFF2-40B4-BE49-F238E27FC236}">
                <a16:creationId xmlns:a16="http://schemas.microsoft.com/office/drawing/2014/main" id="{6375FEEE-C76E-4DAC-9ECE-59496132FD73}"/>
              </a:ext>
            </a:extLst>
          </p:cNvPr>
          <p:cNvSpPr/>
          <p:nvPr/>
        </p:nvSpPr>
        <p:spPr>
          <a:xfrm>
            <a:off x="90083" y="5085184"/>
            <a:ext cx="9053917" cy="1477328"/>
          </a:xfrm>
          <a:prstGeom prst="rect">
            <a:avLst/>
          </a:prstGeom>
        </p:spPr>
        <p:txBody>
          <a:bodyPr wrap="square">
            <a:spAutoFit/>
          </a:bodyPr>
          <a:lstStyle/>
          <a:p>
            <a:pPr algn="just"/>
            <a:r>
              <a:rPr lang="tr-TR" dirty="0" err="1"/>
              <a:t>Zerdüştçülük</a:t>
            </a:r>
            <a:r>
              <a:rPr lang="tr-TR" dirty="0"/>
              <a:t>, kendi topraklarında önce Yahudilik ve sonra Hıristiyanlıkla birlikte bulundu. İkincisine birincisi vasıtasıyla öğretmenlik yaptı. Bütün Yahudi </a:t>
            </a:r>
            <a:r>
              <a:rPr lang="tr-TR" dirty="0" err="1"/>
              <a:t>eskatolojisinin</a:t>
            </a:r>
            <a:r>
              <a:rPr lang="tr-TR" dirty="0"/>
              <a:t>, melek biliminin, Hüküm gününün, Cennet ve Cehennemin, bedenlerin dirilişinin ve hem sürgün öncesi hem de sürgün sonrası </a:t>
            </a:r>
            <a:r>
              <a:rPr lang="tr-TR" dirty="0" err="1"/>
              <a:t>Mesihçiliğin</a:t>
            </a:r>
            <a:r>
              <a:rPr lang="tr-TR" dirty="0"/>
              <a:t>, Persten geldiğini söylemek yerindedir. Yahudileşen bu düşünceler, zamanı geldiğinde Hıristiyanlık üzerinde muazzam bir etki icra ettiler.</a:t>
            </a:r>
          </a:p>
        </p:txBody>
      </p:sp>
    </p:spTree>
    <p:extLst>
      <p:ext uri="{BB962C8B-B14F-4D97-AF65-F5344CB8AC3E}">
        <p14:creationId xmlns:p14="http://schemas.microsoft.com/office/powerpoint/2010/main" val="212783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1725D12-C2A4-4D22-AFA4-2B976051D2F2}"/>
              </a:ext>
            </a:extLst>
          </p:cNvPr>
          <p:cNvSpPr/>
          <p:nvPr/>
        </p:nvSpPr>
        <p:spPr>
          <a:xfrm>
            <a:off x="17528" y="0"/>
            <a:ext cx="9126472" cy="3693319"/>
          </a:xfrm>
          <a:prstGeom prst="rect">
            <a:avLst/>
          </a:prstGeom>
        </p:spPr>
        <p:txBody>
          <a:bodyPr wrap="square">
            <a:spAutoFit/>
          </a:bodyPr>
          <a:lstStyle/>
          <a:p>
            <a:pPr algn="just"/>
            <a:r>
              <a:rPr lang="lv-LV" b="1" u="sng" dirty="0"/>
              <a:t>MECÛSÎLİK</a:t>
            </a:r>
            <a:endParaRPr lang="ar-AE" b="1" u="sng" dirty="0"/>
          </a:p>
          <a:p>
            <a:pPr algn="just"/>
            <a:r>
              <a:rPr lang="lv-LV" b="1" dirty="0"/>
              <a:t>Zerdüştîliğin eski İran inanç ve gelenekleriyle karışmasından oluşan din</a:t>
            </a:r>
            <a:r>
              <a:rPr lang="lv-LV" b="1" u="sng" dirty="0"/>
              <a:t>.</a:t>
            </a:r>
            <a:r>
              <a:rPr lang="tr-TR" b="1" u="sng" dirty="0"/>
              <a:t> </a:t>
            </a:r>
            <a:r>
              <a:rPr lang="lv-LV" b="1" u="sng" dirty="0"/>
              <a:t>Mecûsîlik, Zerdüşt’ün tebliğ ettiği, monoteist bir teoloji içeren inanç ve düşüncelerin eski İran inanç ve gelenekleriyle mezcedilmesinden oluşan bir dindir. Bu din, Sâsânîler döneminde yönetici sınıfla da yakından irtibatlı olan rahip sınıfı Mecî’den (Mecûş) hareketle İslâm kaynaklarında Mecûsîlik, Batı kaynaklarında ise Zerdüşt’ün isminden dolayı Zoroastrianism veya Ahura Mazda isminden hareketle Mazdeizm olarak adlandırılır. </a:t>
            </a:r>
            <a:r>
              <a:rPr lang="lv-LV" b="1" dirty="0"/>
              <a:t>Ayrıca ateş kültüyle ilgili inanç ve ritüelleri sebebiyle </a:t>
            </a:r>
            <a:r>
              <a:rPr lang="lv-LV" b="1" u="sng" dirty="0"/>
              <a:t>Ateşperestlik adıyla da bilinir. </a:t>
            </a:r>
            <a:r>
              <a:rPr lang="lv-LV" b="1" dirty="0"/>
              <a:t>Kur’an’da bir yerde (el-Hac 22/17) “Mecûsîler” anlamına gelen mecûs (tekili mecûsî) kelimesi geçmektedir. Mecûs teriminin eski Farsça kökenli olduğu erken dönemlerden itibaren müslümanlarca bilinmekteydi</a:t>
            </a:r>
            <a:r>
              <a:rPr lang="tr-TR" b="1" dirty="0"/>
              <a:t>. </a:t>
            </a:r>
            <a:r>
              <a:rPr lang="lv-LV" b="1" dirty="0"/>
              <a:t>Ayrıca mecûs kelimesinin Keldânî veya Med kökenli olduğu ileri sürülmüştür</a:t>
            </a:r>
            <a:r>
              <a:rPr lang="lv-LV" b="1" u="sng" dirty="0"/>
              <a:t>. Batılı araştırmacılar, mecûs teriminin Eski Farsça’dan Arapça’ya doğrudan veya Süryânîce (mecûsâ) aracılığıyla geçmiş olabileceğini söylerler.</a:t>
            </a:r>
            <a:endParaRPr lang="tr-TR" b="1" u="sng" dirty="0"/>
          </a:p>
          <a:p>
            <a:pPr algn="just"/>
            <a:endParaRPr lang="lv-LV" b="1" dirty="0"/>
          </a:p>
        </p:txBody>
      </p:sp>
      <p:pic>
        <p:nvPicPr>
          <p:cNvPr id="1026" name="Picture 2" descr="Zerdüştlük Nedir? İslâmiyet ile Benzerlikleri Nelerdir? | Nova Sof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01008"/>
            <a:ext cx="5846168" cy="313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821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4464496" cy="274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980366"/>
            <a:ext cx="344288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7" y="3284984"/>
            <a:ext cx="4240490" cy="310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115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92696"/>
            <a:ext cx="5976664" cy="2031325"/>
          </a:xfrm>
          <a:prstGeom prst="rect">
            <a:avLst/>
          </a:prstGeom>
        </p:spPr>
        <p:txBody>
          <a:bodyPr wrap="square">
            <a:spAutoFit/>
          </a:bodyPr>
          <a:lstStyle/>
          <a:p>
            <a:r>
              <a:rPr lang="tr-TR" b="1" u="sng" dirty="0"/>
              <a:t>İslamiyet’e Etkileri</a:t>
            </a:r>
          </a:p>
          <a:p>
            <a:r>
              <a:rPr lang="tr-TR" b="1" u="sng" dirty="0"/>
              <a:t>-Ateşin 5 defa beslenmesi</a:t>
            </a:r>
          </a:p>
          <a:p>
            <a:r>
              <a:rPr lang="tr-TR" b="1" u="sng" dirty="0"/>
              <a:t>-Ateş’e yaklaşmadan önce fiziksel temizlik ?</a:t>
            </a:r>
          </a:p>
          <a:p>
            <a:r>
              <a:rPr lang="tr-TR" b="1" u="sng" dirty="0"/>
              <a:t>-Sırat Köprüsü Zerdüştlükteki </a:t>
            </a:r>
            <a:r>
              <a:rPr lang="tr-TR" b="1" u="sng" dirty="0" err="1"/>
              <a:t>Çinvat</a:t>
            </a:r>
            <a:r>
              <a:rPr lang="tr-TR" b="1" u="sng" dirty="0"/>
              <a:t> köprüsüdür. </a:t>
            </a:r>
          </a:p>
          <a:p>
            <a:r>
              <a:rPr lang="tr-TR" b="1" u="sng" dirty="0"/>
              <a:t>-</a:t>
            </a:r>
            <a:r>
              <a:rPr lang="tr-TR" b="1" u="sng" dirty="0" err="1"/>
              <a:t>Mirac</a:t>
            </a:r>
            <a:r>
              <a:rPr lang="tr-TR" b="1" u="sng" dirty="0"/>
              <a:t> kavramı ? (Arda </a:t>
            </a:r>
            <a:r>
              <a:rPr lang="tr-TR" b="1" u="sng" dirty="0" err="1"/>
              <a:t>Viraf</a:t>
            </a:r>
            <a:r>
              <a:rPr lang="tr-TR" b="1" u="sng" dirty="0"/>
              <a:t>)</a:t>
            </a:r>
          </a:p>
          <a:p>
            <a:r>
              <a:rPr lang="tr-TR" b="1" u="sng" dirty="0"/>
              <a:t>-Azer</a:t>
            </a:r>
          </a:p>
          <a:p>
            <a:r>
              <a:rPr lang="tr-TR" b="1" u="sng" dirty="0"/>
              <a:t>-</a:t>
            </a:r>
            <a:r>
              <a:rPr lang="tr-TR" b="1" u="sng" dirty="0" err="1"/>
              <a:t>Şarh</a:t>
            </a:r>
            <a:r>
              <a:rPr lang="tr-TR" b="1" u="sng" dirty="0"/>
              <a:t>-ı </a:t>
            </a:r>
            <a:r>
              <a:rPr lang="tr-TR" b="1" u="sng" dirty="0" err="1"/>
              <a:t>Sadr</a:t>
            </a:r>
            <a:r>
              <a:rPr lang="tr-TR" b="1" u="sng" dirty="0"/>
              <a:t> ?( </a:t>
            </a:r>
            <a:r>
              <a:rPr lang="tr-TR" b="1" u="sng" dirty="0" err="1"/>
              <a:t>Şakk</a:t>
            </a:r>
            <a:r>
              <a:rPr lang="tr-TR" b="1" u="sng" dirty="0"/>
              <a:t>–ı </a:t>
            </a:r>
            <a:r>
              <a:rPr lang="tr-TR" b="1" u="sng" dirty="0" err="1"/>
              <a:t>Sadr</a:t>
            </a:r>
            <a:r>
              <a:rPr lang="tr-TR" b="1" u="sng" dirty="0"/>
              <a:t>) </a:t>
            </a:r>
          </a:p>
        </p:txBody>
      </p:sp>
    </p:spTree>
    <p:extLst>
      <p:ext uri="{BB962C8B-B14F-4D97-AF65-F5344CB8AC3E}">
        <p14:creationId xmlns:p14="http://schemas.microsoft.com/office/powerpoint/2010/main" val="140000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7200800" cy="661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2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5" y="116632"/>
            <a:ext cx="5040560" cy="6186309"/>
          </a:xfrm>
          <a:prstGeom prst="rect">
            <a:avLst/>
          </a:prstGeom>
        </p:spPr>
        <p:txBody>
          <a:bodyPr wrap="square">
            <a:spAutoFit/>
          </a:bodyPr>
          <a:lstStyle/>
          <a:p>
            <a:pPr algn="just"/>
            <a:r>
              <a:rPr lang="tr-TR" b="1" dirty="0"/>
              <a:t>Mecûsîliğin kurucusu Zerdüşt Batı’da </a:t>
            </a:r>
            <a:r>
              <a:rPr lang="tr-TR" b="1" dirty="0" err="1"/>
              <a:t>Zoroaster</a:t>
            </a:r>
            <a:r>
              <a:rPr lang="tr-TR" b="1" dirty="0"/>
              <a:t> olarak bilinir. </a:t>
            </a:r>
            <a:r>
              <a:rPr lang="tr-TR" b="1" dirty="0" err="1"/>
              <a:t>Zoroaster</a:t>
            </a:r>
            <a:r>
              <a:rPr lang="tr-TR" b="1" dirty="0"/>
              <a:t>, </a:t>
            </a:r>
            <a:r>
              <a:rPr lang="tr-TR" b="1" dirty="0" err="1"/>
              <a:t>Farsça’da</a:t>
            </a:r>
            <a:r>
              <a:rPr lang="tr-TR" b="1" dirty="0"/>
              <a:t> “güzel develere sahip olan” anlamındaki </a:t>
            </a:r>
            <a:r>
              <a:rPr lang="tr-TR" b="1" dirty="0" err="1"/>
              <a:t>Zarathushtra’nın</a:t>
            </a:r>
            <a:r>
              <a:rPr lang="tr-TR" b="1" dirty="0"/>
              <a:t> </a:t>
            </a:r>
            <a:r>
              <a:rPr lang="tr-TR" b="1" dirty="0" err="1"/>
              <a:t>Yunanca’ya</a:t>
            </a:r>
            <a:r>
              <a:rPr lang="tr-TR" b="1" dirty="0"/>
              <a:t> geçmiş şeklidir. Zerdüşt’ün ne zaman ve nerede doğduğu konusu tartışmalıdır. Eski Yunan kaynakları onun doğumunu milâttan birkaç binyıl öncesine götürmektedir. Buna göre Truva savaşından önce yaşamıştır. </a:t>
            </a:r>
            <a:r>
              <a:rPr lang="tr-TR" b="1" u="sng" dirty="0"/>
              <a:t>Diğer taraftan modern çalışmalar Zerdüşt’ün yaşadığı zaman konusunda iki farklı var sayım üzerinde durmaktadır. Bunlardan ilkine göre Zerdüşt milâttan önce 1600-1400 yılları arasında yaşamış olmalıdır. Bu görüşün temel dayanağı, ona atfedilen </a:t>
            </a:r>
            <a:r>
              <a:rPr lang="tr-TR" b="1" u="sng" dirty="0" err="1"/>
              <a:t>Gathalar’daki</a:t>
            </a:r>
            <a:r>
              <a:rPr lang="tr-TR" b="1" u="sng" dirty="0"/>
              <a:t> ifadelerle Hinduizm’in kutsal kitaplarından olan Vedalar arasındaki benzerliklerdir. </a:t>
            </a:r>
            <a:r>
              <a:rPr lang="tr-TR" b="1" dirty="0"/>
              <a:t>Daha çok itibar edilen ikinci görüş ise Zerdüşt’ün milâttan önce VII-VI. yüzyıllarda yaşamış olduğu yönündedir. Bunun en önemli desteği Zerdüşt’ün hayatına ilişkin yaygın İran geleneğidir. Buna göre Zerdüşt, Büyük İskender’in İran seferinden (m. ö. 330) 258 yıl önce yaşamıştır. Bu tarih ise milâttan önce VI. yüzyıldaki </a:t>
            </a:r>
            <a:r>
              <a:rPr lang="tr-TR" b="1" dirty="0" err="1"/>
              <a:t>Ahamenîdler</a:t>
            </a:r>
            <a:r>
              <a:rPr lang="tr-TR" b="1" dirty="0"/>
              <a:t> dönemine tekabül etmektedir. </a:t>
            </a:r>
            <a:endParaRPr lang="tr-TR" dirty="0"/>
          </a:p>
        </p:txBody>
      </p:sp>
      <p:pic>
        <p:nvPicPr>
          <p:cNvPr id="3" name="Resim 2"/>
          <p:cNvPicPr>
            <a:picLocks noChangeAspect="1"/>
          </p:cNvPicPr>
          <p:nvPr/>
        </p:nvPicPr>
        <p:blipFill>
          <a:blip r:embed="rId2"/>
          <a:stretch>
            <a:fillRect/>
          </a:stretch>
        </p:blipFill>
        <p:spPr>
          <a:xfrm>
            <a:off x="5364088" y="764704"/>
            <a:ext cx="3228975" cy="4505325"/>
          </a:xfrm>
          <a:prstGeom prst="rect">
            <a:avLst/>
          </a:prstGeom>
        </p:spPr>
      </p:pic>
    </p:spTree>
    <p:extLst>
      <p:ext uri="{BB962C8B-B14F-4D97-AF65-F5344CB8AC3E}">
        <p14:creationId xmlns:p14="http://schemas.microsoft.com/office/powerpoint/2010/main" val="352237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19" t="10120" r="6742" b="15079"/>
          <a:stretch/>
        </p:blipFill>
        <p:spPr bwMode="auto">
          <a:xfrm>
            <a:off x="127829" y="260648"/>
            <a:ext cx="8982780" cy="547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07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99" y="0"/>
            <a:ext cx="8629945" cy="605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80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215"/>
          <a:stretch/>
        </p:blipFill>
        <p:spPr bwMode="auto">
          <a:xfrm>
            <a:off x="11469" y="188640"/>
            <a:ext cx="916464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1788" y="3933056"/>
            <a:ext cx="9122212" cy="2585323"/>
          </a:xfrm>
          <a:prstGeom prst="rect">
            <a:avLst/>
          </a:prstGeom>
        </p:spPr>
        <p:txBody>
          <a:bodyPr wrap="square">
            <a:spAutoFit/>
          </a:bodyPr>
          <a:lstStyle/>
          <a:p>
            <a:pPr algn="just"/>
            <a:r>
              <a:rPr lang="tr-TR" dirty="0"/>
              <a:t>Genelde Zerdüşt’e atfedilen </a:t>
            </a:r>
            <a:r>
              <a:rPr lang="tr-TR" dirty="0" err="1"/>
              <a:t>Gathalardaki</a:t>
            </a:r>
            <a:r>
              <a:rPr lang="tr-TR" dirty="0"/>
              <a:t> sınırlı bilgiler dışında Zerdüşt’ün yaşamıyla ilgili fazla bir bilgi bulunmamaktadır. </a:t>
            </a:r>
            <a:r>
              <a:rPr lang="tr-TR" u="sng" dirty="0"/>
              <a:t>Zerdüşt’ün annesi </a:t>
            </a:r>
            <a:r>
              <a:rPr lang="tr-TR" u="sng" dirty="0" err="1"/>
              <a:t>Dugdova</a:t>
            </a:r>
            <a:r>
              <a:rPr lang="tr-TR" u="sng" dirty="0"/>
              <a:t>, babası ise </a:t>
            </a:r>
            <a:r>
              <a:rPr lang="tr-TR" u="sng" dirty="0" err="1"/>
              <a:t>Poyruşaspa’dır</a:t>
            </a:r>
            <a:r>
              <a:rPr lang="tr-TR" u="sng" dirty="0"/>
              <a:t>.</a:t>
            </a:r>
          </a:p>
          <a:p>
            <a:pPr algn="just"/>
            <a:r>
              <a:rPr lang="tr-TR" dirty="0"/>
              <a:t>Babasının bir rahip olduğu söylenir. Yirmi yaşlarında evlenen Zerdüşt’ün bu evliliğinden </a:t>
            </a:r>
            <a:r>
              <a:rPr lang="tr-TR" dirty="0" err="1"/>
              <a:t>İşatyastra</a:t>
            </a:r>
            <a:r>
              <a:rPr lang="tr-TR" dirty="0"/>
              <a:t> adındaki bir oğlu ve üç kızı olmuştur. Mecusi kaynaklarına göre çocukluğundan itibaren sürekli bir arayış içerisinde olan Zerdüşt, 20 yaşına geldiğinde önemli değişikler yaşamaya başlamış; sık sık dağlara ve ıssız yerlere çekilerek inziva yaşantısı sürmeye çalışmıştır. 30 yaşındayken, ibadet amacıyla nehirden su alıp çıkarken aniden kıyıda Tanrının meleği </a:t>
            </a:r>
            <a:r>
              <a:rPr lang="tr-TR" dirty="0" err="1"/>
              <a:t>Vohu</a:t>
            </a:r>
            <a:r>
              <a:rPr lang="tr-TR" dirty="0"/>
              <a:t> </a:t>
            </a:r>
            <a:r>
              <a:rPr lang="tr-TR" dirty="0" err="1"/>
              <a:t>Manah</a:t>
            </a:r>
            <a:r>
              <a:rPr lang="tr-TR" dirty="0"/>
              <a:t> kendisine gelmiştir. </a:t>
            </a:r>
            <a:r>
              <a:rPr lang="tr-TR" dirty="0" err="1"/>
              <a:t>Vohu</a:t>
            </a:r>
            <a:r>
              <a:rPr lang="tr-TR" dirty="0"/>
              <a:t> </a:t>
            </a:r>
            <a:r>
              <a:rPr lang="tr-TR" dirty="0" err="1"/>
              <a:t>Manah</a:t>
            </a:r>
            <a:r>
              <a:rPr lang="tr-TR" dirty="0"/>
              <a:t> ona bu ilk karşılaşmada ilk vahiyleri iletmiş ve kendisini ruhsal olarak </a:t>
            </a:r>
            <a:r>
              <a:rPr lang="tr-TR" dirty="0" err="1"/>
              <a:t>Ahura</a:t>
            </a:r>
            <a:r>
              <a:rPr lang="tr-TR" dirty="0"/>
              <a:t> Mazda’ya götürmüştür.</a:t>
            </a:r>
          </a:p>
        </p:txBody>
      </p:sp>
    </p:spTree>
    <p:extLst>
      <p:ext uri="{BB962C8B-B14F-4D97-AF65-F5344CB8AC3E}">
        <p14:creationId xmlns:p14="http://schemas.microsoft.com/office/powerpoint/2010/main" val="56194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246683F-392E-4E36-85A1-D94EB93D5B6B}"/>
              </a:ext>
            </a:extLst>
          </p:cNvPr>
          <p:cNvSpPr/>
          <p:nvPr/>
        </p:nvSpPr>
        <p:spPr>
          <a:xfrm>
            <a:off x="0" y="30985"/>
            <a:ext cx="9144000" cy="7017306"/>
          </a:xfrm>
          <a:prstGeom prst="rect">
            <a:avLst/>
          </a:prstGeom>
        </p:spPr>
        <p:txBody>
          <a:bodyPr wrap="square">
            <a:spAutoFit/>
          </a:bodyPr>
          <a:lstStyle/>
          <a:p>
            <a:pPr algn="just"/>
            <a:r>
              <a:rPr lang="tr-TR" b="1" dirty="0"/>
              <a:t>YARATILIŞ</a:t>
            </a:r>
          </a:p>
          <a:p>
            <a:pPr algn="just"/>
            <a:r>
              <a:rPr lang="tr-TR" dirty="0"/>
              <a:t>Hürmüz’e muhalefet eden kötü yaratıkların yaratıcısı olan menfi bir varlıktır. Ancak sonuçta Hürmüz tarafından alt edilecektir. Buna göre ebedîliği söz konusu olmasa da varlığı Hürmüz için bir sınırlamadır.</a:t>
            </a:r>
          </a:p>
          <a:p>
            <a:pPr algn="just"/>
            <a:r>
              <a:rPr lang="tr-TR" u="sng" dirty="0" err="1"/>
              <a:t>Zerdüştîliğin</a:t>
            </a:r>
            <a:r>
              <a:rPr lang="tr-TR" u="sng" dirty="0"/>
              <a:t> III. yüzyılda kaleme alınan </a:t>
            </a:r>
            <a:r>
              <a:rPr lang="tr-TR" u="sng" dirty="0" err="1"/>
              <a:t>Avesta</a:t>
            </a:r>
            <a:r>
              <a:rPr lang="tr-TR" u="sng" dirty="0"/>
              <a:t> sonrası kutsal metinlerinden </a:t>
            </a:r>
            <a:r>
              <a:rPr lang="tr-TR" u="sng" dirty="0" err="1"/>
              <a:t>Bundahişin’e</a:t>
            </a:r>
            <a:r>
              <a:rPr lang="tr-TR" u="sng" dirty="0"/>
              <a:t> göre iyilik tanrısı haline gelen Hürmüz’ün yarattığı altı melek (</a:t>
            </a:r>
            <a:r>
              <a:rPr lang="tr-TR" u="sng" dirty="0" err="1"/>
              <a:t>ameşa</a:t>
            </a:r>
            <a:r>
              <a:rPr lang="tr-TR" u="sng" dirty="0"/>
              <a:t> </a:t>
            </a:r>
            <a:r>
              <a:rPr lang="tr-TR" u="sng" dirty="0" err="1"/>
              <a:t>spentas</a:t>
            </a:r>
            <a:r>
              <a:rPr lang="tr-TR" u="sng" dirty="0"/>
              <a:t>) vardır. </a:t>
            </a:r>
            <a:r>
              <a:rPr lang="tr-TR" dirty="0"/>
              <a:t>Kâinatın yaratılışına iştirak etmiş olan bu melekler kötülüğü temsil eden Ehrimen’e karşı mücadelesinde Hürmüz’e yardımcı olmaktadır. Yaratılışta hayvanları temiz huy (</a:t>
            </a:r>
            <a:r>
              <a:rPr lang="tr-TR" dirty="0" err="1"/>
              <a:t>vohu</a:t>
            </a:r>
            <a:r>
              <a:rPr lang="tr-TR" dirty="0"/>
              <a:t> </a:t>
            </a:r>
            <a:r>
              <a:rPr lang="tr-TR" dirty="0" err="1"/>
              <a:t>manah</a:t>
            </a:r>
            <a:r>
              <a:rPr lang="tr-TR" dirty="0"/>
              <a:t>), ateşi adalet / hakikat (aşa), yeryüzünü ihlâs / tevazu (</a:t>
            </a:r>
            <a:r>
              <a:rPr lang="tr-TR" dirty="0" err="1"/>
              <a:t>armaiti</a:t>
            </a:r>
            <a:r>
              <a:rPr lang="tr-TR" dirty="0"/>
              <a:t>), madenleri saltanat / kudret (</a:t>
            </a:r>
            <a:r>
              <a:rPr lang="tr-TR" dirty="0" err="1"/>
              <a:t>kşatra</a:t>
            </a:r>
            <a:r>
              <a:rPr lang="tr-TR" dirty="0"/>
              <a:t>), suyu selâmet / âfiyet (</a:t>
            </a:r>
            <a:r>
              <a:rPr lang="tr-TR" dirty="0" err="1"/>
              <a:t>haurvatāt</a:t>
            </a:r>
            <a:r>
              <a:rPr lang="tr-TR" dirty="0"/>
              <a:t>) ve bitkileri ölümsüzlük (</a:t>
            </a:r>
            <a:r>
              <a:rPr lang="tr-TR" dirty="0" err="1"/>
              <a:t>ameretât</a:t>
            </a:r>
            <a:r>
              <a:rPr lang="tr-TR" dirty="0"/>
              <a:t>) şeklinde adlandırılan melekler temsil etmiş ve </a:t>
            </a:r>
            <a:r>
              <a:rPr lang="tr-TR" u="sng" dirty="0"/>
              <a:t>her biri söz konusu fonksiyonlarıyla Hürmüz’ün bir sıfatını oluşturmuştur. İnsanın yaratılışı ise Hürmüz’e aittir.</a:t>
            </a:r>
          </a:p>
          <a:p>
            <a:pPr algn="just"/>
            <a:r>
              <a:rPr lang="tr-TR" dirty="0"/>
              <a:t>Hürmüz yeryüzündeki kötülükten sorumlu değildir; kötülük, başlangıçtan itibaren ona muhalefet eden Ehrimen tarafından yaratılmaktadır. İyilikler konusunda Hürmüz’e olduğu gibi kötülük konusunda da Ehrimen’e bazı ruhanî varlıklar (</a:t>
            </a:r>
            <a:r>
              <a:rPr lang="tr-TR" dirty="0" err="1"/>
              <a:t>amahra</a:t>
            </a:r>
            <a:r>
              <a:rPr lang="tr-TR" dirty="0"/>
              <a:t> </a:t>
            </a:r>
            <a:r>
              <a:rPr lang="tr-TR" dirty="0" err="1"/>
              <a:t>spentas</a:t>
            </a:r>
            <a:r>
              <a:rPr lang="tr-TR" dirty="0"/>
              <a:t>) yardımcı olmaktadır. </a:t>
            </a:r>
            <a:r>
              <a:rPr lang="tr-TR" dirty="0" err="1"/>
              <a:t>Zerdüştîlik’te</a:t>
            </a:r>
            <a:r>
              <a:rPr lang="tr-TR" dirty="0"/>
              <a:t>, </a:t>
            </a:r>
            <a:r>
              <a:rPr lang="tr-TR" dirty="0" err="1"/>
              <a:t>Avesta’daki</a:t>
            </a:r>
            <a:r>
              <a:rPr lang="tr-TR" dirty="0"/>
              <a:t> imalara dayanılarak </a:t>
            </a:r>
            <a:r>
              <a:rPr lang="tr-TR" u="sng" dirty="0"/>
              <a:t>dünyanın ömrünün 3000’er yıllık dört dönemden ibaret olacağı kabul edilir. İlk iki dönemde Hürmüz ve Ehrimen kuvvetlerini hazırlamış ve karşılıklı mücadele etmişler, üçüncü dönemde Tanrı’nın vahyi ile Zerdüşt gelerek Ehrimen ve onun kötü güçleriyle savaşmıştır. Son dönemde ise bir bâkire kız, Zerdüşt’ün spermasının bulunduğu gölde yıkanıp ondan gebe kalarak bir kahraman doğuracaktır. </a:t>
            </a:r>
            <a:r>
              <a:rPr lang="tr-TR" dirty="0" err="1"/>
              <a:t>Saoşyant</a:t>
            </a:r>
            <a:r>
              <a:rPr lang="tr-TR" dirty="0"/>
              <a:t> adlı üçüncü kurtarıcı döneminde kıyamet kopacak, Ehrimen güçsüz hale gelecek, Hürmüz her yönüyle hâkim duruma geçecek ve böylece kötülük yeryüzünden silinip atılacaktır. Diğer bir rivayete göre de Hürmüz ve Ehrimen dokuz binyıllık bir mücadele dönemi için anlaşmışlar, ilk üç binyılda Hürmüz üstün gelmiş, ikinci üç binyılda eşit güce sahip bulunmuşlar, son üç binyılda ise Ehrimen gücünü kaybetmiştir.</a:t>
            </a:r>
          </a:p>
        </p:txBody>
      </p:sp>
    </p:spTree>
    <p:extLst>
      <p:ext uri="{BB962C8B-B14F-4D97-AF65-F5344CB8AC3E}">
        <p14:creationId xmlns:p14="http://schemas.microsoft.com/office/powerpoint/2010/main" val="186210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740307"/>
          </a:xfrm>
          <a:prstGeom prst="rect">
            <a:avLst/>
          </a:prstGeom>
        </p:spPr>
        <p:txBody>
          <a:bodyPr wrap="square">
            <a:spAutoFit/>
          </a:bodyPr>
          <a:lstStyle/>
          <a:p>
            <a:pPr algn="just"/>
            <a:r>
              <a:rPr lang="tr-TR" b="1" dirty="0"/>
              <a:t>TARİHSEL GELİŞİMİ</a:t>
            </a:r>
          </a:p>
          <a:p>
            <a:pPr algn="just"/>
            <a:r>
              <a:rPr lang="tr-TR" dirty="0" err="1"/>
              <a:t>Mecusiliğin</a:t>
            </a:r>
            <a:r>
              <a:rPr lang="tr-TR" dirty="0"/>
              <a:t> tarihsel gelişimini birkaç dönemde ele almak mümkündür. </a:t>
            </a:r>
            <a:r>
              <a:rPr lang="tr-TR" u="sng" dirty="0"/>
              <a:t>Zerdüşt’le başlayan ve tek tanrı Mazda tapıcılığını ön plana çıkaran ilk inanç dönemi monoteizm içeren bir dönemdir</a:t>
            </a:r>
            <a:r>
              <a:rPr lang="tr-TR" dirty="0"/>
              <a:t>. Bu dönemde çok tanrıcılığa ve pagan kült ve ritüellere karşı çıkılmış; peygamber Zerdüşt’ün yüce tanrı </a:t>
            </a:r>
            <a:r>
              <a:rPr lang="tr-TR" dirty="0" err="1"/>
              <a:t>Ahura</a:t>
            </a:r>
            <a:r>
              <a:rPr lang="tr-TR" dirty="0"/>
              <a:t> Mazda’dan aldığı vahiyler doğrultusunda öğretiler savunulmuştur. Bu dönemde din evrensel boyutta yayılma temayülü göstermiştir. Özellikle </a:t>
            </a:r>
            <a:r>
              <a:rPr lang="tr-TR" dirty="0" err="1"/>
              <a:t>Daryüs</a:t>
            </a:r>
            <a:r>
              <a:rPr lang="tr-TR" dirty="0"/>
              <a:t> zamanında İran sınırları dışında Anadolu ve Avrupa’da </a:t>
            </a:r>
            <a:r>
              <a:rPr lang="tr-TR" dirty="0" err="1"/>
              <a:t>Zerdüştçülük</a:t>
            </a:r>
            <a:r>
              <a:rPr lang="tr-TR" dirty="0"/>
              <a:t> yayılmaya çalışmıştır. Bu döneme ait bazı İranlı krallar Kitabı Mukaddes’te de geçmekte, örneğin kral </a:t>
            </a:r>
            <a:r>
              <a:rPr lang="tr-TR" dirty="0" err="1"/>
              <a:t>Kyros</a:t>
            </a:r>
            <a:r>
              <a:rPr lang="tr-TR" dirty="0"/>
              <a:t> tanrının “çobanım” ve “</a:t>
            </a:r>
            <a:r>
              <a:rPr lang="tr-TR" dirty="0" err="1"/>
              <a:t>mesihim</a:t>
            </a:r>
            <a:r>
              <a:rPr lang="tr-TR" dirty="0"/>
              <a:t>” iltifatına mazhar birisi olarak </a:t>
            </a:r>
            <a:r>
              <a:rPr lang="tr-TR" dirty="0" err="1"/>
              <a:t>İşaya</a:t>
            </a:r>
            <a:r>
              <a:rPr lang="tr-TR" dirty="0"/>
              <a:t> kitabında anılmaktadır (</a:t>
            </a:r>
            <a:r>
              <a:rPr lang="tr-TR" dirty="0" err="1"/>
              <a:t>İşaya</a:t>
            </a:r>
            <a:r>
              <a:rPr lang="tr-TR" dirty="0"/>
              <a:t> 44:28, 45:1</a:t>
            </a:r>
            <a:r>
              <a:rPr lang="tr-TR" b="1" dirty="0"/>
              <a:t>). </a:t>
            </a:r>
            <a:r>
              <a:rPr lang="tr-TR" b="1" dirty="0" err="1"/>
              <a:t>Ahura</a:t>
            </a:r>
            <a:r>
              <a:rPr lang="tr-TR" b="1" dirty="0"/>
              <a:t> Mazda’nın tek tanrı olarak ön plana çıktığı bu monoteist dönemdeki dinsel yapı aynı zamanda </a:t>
            </a:r>
            <a:r>
              <a:rPr lang="tr-TR" b="1" dirty="0" err="1"/>
              <a:t>Mazdaizm</a:t>
            </a:r>
            <a:r>
              <a:rPr lang="tr-TR" b="1" dirty="0"/>
              <a:t> olarak da adlandırılır.</a:t>
            </a:r>
          </a:p>
          <a:p>
            <a:pPr algn="just"/>
            <a:endParaRPr lang="tr-TR" dirty="0"/>
          </a:p>
          <a:p>
            <a:pPr algn="just"/>
            <a:r>
              <a:rPr lang="tr-TR" dirty="0"/>
              <a:t>Persler zamanında </a:t>
            </a:r>
            <a:r>
              <a:rPr lang="tr-TR" dirty="0" err="1"/>
              <a:t>Zerdüştçülüğün</a:t>
            </a:r>
            <a:r>
              <a:rPr lang="tr-TR" dirty="0"/>
              <a:t> yayıldığı geniş alanlarda Zerdüşt’ün öğretilerinden yer yer ayrılmış olan bazı </a:t>
            </a:r>
            <a:r>
              <a:rPr lang="tr-TR" dirty="0" err="1"/>
              <a:t>heretik</a:t>
            </a:r>
            <a:r>
              <a:rPr lang="tr-TR" dirty="0"/>
              <a:t> ekollerin ortaya çıktığı görülür.</a:t>
            </a:r>
            <a:r>
              <a:rPr lang="tr-TR" u="sng" dirty="0"/>
              <a:t> </a:t>
            </a:r>
            <a:r>
              <a:rPr lang="tr-TR" u="sng" dirty="0" err="1"/>
              <a:t>Ahemenidler</a:t>
            </a:r>
            <a:r>
              <a:rPr lang="tr-TR" u="sng" dirty="0"/>
              <a:t> döneminde imparatorluğun Batı bölgelerinde kurulan ve Hıristiyanlığın başlangıcına kadar varlığını sürdüren çeşitli kolonilerin rahip sınıfı olan </a:t>
            </a:r>
            <a:r>
              <a:rPr lang="tr-TR" u="sng" dirty="0" err="1"/>
              <a:t>Magianlar</a:t>
            </a:r>
            <a:r>
              <a:rPr lang="tr-TR" u="sng" dirty="0"/>
              <a:t> (</a:t>
            </a:r>
            <a:r>
              <a:rPr lang="tr-TR" u="sng" dirty="0" err="1"/>
              <a:t>Mecuş</a:t>
            </a:r>
            <a:r>
              <a:rPr lang="tr-TR" u="sng" dirty="0"/>
              <a:t>) bunlar arasındadır. Yunan kaynaklarında </a:t>
            </a:r>
            <a:r>
              <a:rPr lang="tr-TR" u="sng" dirty="0" err="1"/>
              <a:t>Zerdüştçülüğün</a:t>
            </a:r>
            <a:r>
              <a:rPr lang="tr-TR" u="sng" dirty="0"/>
              <a:t> Ortodoks olmayan taraftarları diye tanımlanan </a:t>
            </a:r>
            <a:r>
              <a:rPr lang="tr-TR" u="sng" dirty="0" err="1"/>
              <a:t>Magianlar</a:t>
            </a:r>
            <a:r>
              <a:rPr lang="tr-TR" u="sng" dirty="0"/>
              <a:t>, Zerdüşt’ün öğretileriyle yaşadıkları bölgenin inanç ve gelenekleri arasında </a:t>
            </a:r>
            <a:r>
              <a:rPr lang="tr-TR" u="sng" dirty="0" err="1"/>
              <a:t>senkretik</a:t>
            </a:r>
            <a:r>
              <a:rPr lang="tr-TR" u="sng" dirty="0"/>
              <a:t> bir yapı oluşturmuşlar ve daha çok astroloji ile uğraşmışlardır.</a:t>
            </a:r>
          </a:p>
          <a:p>
            <a:pPr algn="just"/>
            <a:endParaRPr lang="tr-TR" u="sng" dirty="0"/>
          </a:p>
          <a:p>
            <a:r>
              <a:rPr lang="tr-TR" dirty="0">
                <a:solidFill>
                  <a:schemeClr val="accent1"/>
                </a:solidFill>
              </a:rPr>
              <a:t>İran’da kurulan Pers-</a:t>
            </a:r>
            <a:r>
              <a:rPr lang="tr-TR" dirty="0" err="1">
                <a:solidFill>
                  <a:schemeClr val="accent1"/>
                </a:solidFill>
              </a:rPr>
              <a:t>Akamenid</a:t>
            </a:r>
            <a:r>
              <a:rPr lang="tr-TR" dirty="0">
                <a:solidFill>
                  <a:schemeClr val="accent1"/>
                </a:solidFill>
              </a:rPr>
              <a:t> (MÖ. 559-330),   </a:t>
            </a:r>
          </a:p>
          <a:p>
            <a:r>
              <a:rPr lang="tr-TR" dirty="0">
                <a:solidFill>
                  <a:schemeClr val="accent1"/>
                </a:solidFill>
              </a:rPr>
              <a:t> </a:t>
            </a:r>
            <a:r>
              <a:rPr lang="tr-TR" dirty="0" err="1">
                <a:solidFill>
                  <a:schemeClr val="accent1"/>
                </a:solidFill>
              </a:rPr>
              <a:t>Arsakid</a:t>
            </a:r>
            <a:r>
              <a:rPr lang="tr-TR" dirty="0">
                <a:solidFill>
                  <a:schemeClr val="accent1"/>
                </a:solidFill>
              </a:rPr>
              <a:t>/</a:t>
            </a:r>
            <a:r>
              <a:rPr lang="tr-TR" dirty="0" err="1">
                <a:solidFill>
                  <a:schemeClr val="accent1"/>
                </a:solidFill>
              </a:rPr>
              <a:t>Part</a:t>
            </a:r>
            <a:r>
              <a:rPr lang="tr-TR" dirty="0">
                <a:solidFill>
                  <a:schemeClr val="accent1"/>
                </a:solidFill>
              </a:rPr>
              <a:t> (MÖ. 247-MS. 224) </a:t>
            </a:r>
          </a:p>
          <a:p>
            <a:r>
              <a:rPr lang="tr-TR" dirty="0">
                <a:solidFill>
                  <a:schemeClr val="accent1"/>
                </a:solidFill>
              </a:rPr>
              <a:t> </a:t>
            </a:r>
            <a:r>
              <a:rPr lang="tr-TR" dirty="0" err="1">
                <a:solidFill>
                  <a:schemeClr val="accent1"/>
                </a:solidFill>
              </a:rPr>
              <a:t>Sasani</a:t>
            </a:r>
            <a:r>
              <a:rPr lang="tr-TR" dirty="0">
                <a:solidFill>
                  <a:schemeClr val="accent1"/>
                </a:solidFill>
              </a:rPr>
              <a:t> (224-651) İmparatorluklarının resmi dini öğretisi olmuştur.</a:t>
            </a:r>
          </a:p>
          <a:p>
            <a:pPr algn="just"/>
            <a:endParaRPr lang="tr-TR" u="sng" dirty="0"/>
          </a:p>
        </p:txBody>
      </p:sp>
    </p:spTree>
    <p:extLst>
      <p:ext uri="{BB962C8B-B14F-4D97-AF65-F5344CB8AC3E}">
        <p14:creationId xmlns:p14="http://schemas.microsoft.com/office/powerpoint/2010/main" val="385011743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6019</TotalTime>
  <Words>3535</Words>
  <Application>Microsoft Office PowerPoint</Application>
  <PresentationFormat>Ekran Gösterisi (4:3)</PresentationFormat>
  <Paragraphs>118</Paragraphs>
  <Slides>32</Slides>
  <Notes>10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32</vt:i4>
      </vt:variant>
    </vt:vector>
  </HeadingPairs>
  <TitlesOfParts>
    <vt:vector size="35" baseType="lpstr">
      <vt:lpstr>Arial</vt:lpstr>
      <vt:lpstr>Calibri</vt:lpstr>
      <vt:lpstr>Ofis Teması</vt:lpstr>
      <vt:lpstr>MECUSİLİK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ZERDÜŞTLÜK</dc:title>
  <dc:creator>Pc</dc:creator>
  <cp:lastModifiedBy>Ömer Uzunel</cp:lastModifiedBy>
  <cp:revision>149</cp:revision>
  <dcterms:created xsi:type="dcterms:W3CDTF">2017-10-27T12:15:06Z</dcterms:created>
  <dcterms:modified xsi:type="dcterms:W3CDTF">2025-05-08T19:38:44Z</dcterms:modified>
</cp:coreProperties>
</file>